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0"/>
  </p:notesMasterIdLst>
  <p:sldIdLst>
    <p:sldId id="256" r:id="rId2"/>
    <p:sldId id="283" r:id="rId3"/>
    <p:sldId id="257" r:id="rId4"/>
    <p:sldId id="264" r:id="rId5"/>
    <p:sldId id="268" r:id="rId6"/>
    <p:sldId id="258" r:id="rId7"/>
    <p:sldId id="266" r:id="rId8"/>
    <p:sldId id="267" r:id="rId9"/>
    <p:sldId id="272" r:id="rId10"/>
    <p:sldId id="262" r:id="rId11"/>
    <p:sldId id="273" r:id="rId12"/>
    <p:sldId id="274" r:id="rId13"/>
    <p:sldId id="275" r:id="rId14"/>
    <p:sldId id="276" r:id="rId15"/>
    <p:sldId id="284" r:id="rId16"/>
    <p:sldId id="263" r:id="rId17"/>
    <p:sldId id="259" r:id="rId18"/>
    <p:sldId id="269" r:id="rId19"/>
    <p:sldId id="270" r:id="rId20"/>
    <p:sldId id="271" r:id="rId21"/>
    <p:sldId id="279" r:id="rId22"/>
    <p:sldId id="285" r:id="rId23"/>
    <p:sldId id="299" r:id="rId24"/>
    <p:sldId id="300" r:id="rId25"/>
    <p:sldId id="280" r:id="rId26"/>
    <p:sldId id="287" r:id="rId27"/>
    <p:sldId id="296" r:id="rId28"/>
    <p:sldId id="297" r:id="rId29"/>
    <p:sldId id="298" r:id="rId30"/>
    <p:sldId id="260" r:id="rId31"/>
    <p:sldId id="301" r:id="rId32"/>
    <p:sldId id="303" r:id="rId33"/>
    <p:sldId id="302" r:id="rId34"/>
    <p:sldId id="278" r:id="rId35"/>
    <p:sldId id="290" r:id="rId36"/>
    <p:sldId id="277" r:id="rId37"/>
    <p:sldId id="291" r:id="rId38"/>
    <p:sldId id="281" r:id="rId39"/>
    <p:sldId id="288" r:id="rId40"/>
    <p:sldId id="282" r:id="rId41"/>
    <p:sldId id="289" r:id="rId42"/>
    <p:sldId id="261" r:id="rId43"/>
    <p:sldId id="295" r:id="rId44"/>
    <p:sldId id="292" r:id="rId45"/>
    <p:sldId id="293" r:id="rId46"/>
    <p:sldId id="294" r:id="rId47"/>
    <p:sldId id="286" r:id="rId48"/>
    <p:sldId id="304"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036B91-EEA1-4A4C-855F-FC8AE057CDE6}" type="datetimeFigureOut">
              <a:rPr lang="en-US" smtClean="0"/>
              <a:t>7/11/2014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0F7877-A050-4280-8369-F1E97C6FEF22}" type="slidenum">
              <a:rPr lang="en-US" smtClean="0"/>
              <a:t>‹#›</a:t>
            </a:fld>
            <a:endParaRPr lang="en-US"/>
          </a:p>
        </p:txBody>
      </p:sp>
    </p:spTree>
    <p:extLst>
      <p:ext uri="{BB962C8B-B14F-4D97-AF65-F5344CB8AC3E}">
        <p14:creationId xmlns:p14="http://schemas.microsoft.com/office/powerpoint/2010/main" val="4008814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They are not yours to use</a:t>
            </a:r>
            <a:r>
              <a:rPr lang="en-US" baseline="0" dirty="0" smtClean="0"/>
              <a:t> when you please. This ESPECIALLY includes printing and color printing. This also includes adding widgets (time, weather, etc.) and changing backgrounds. Things are set the way WE want them to be set. LEAVE THE SETTINGS ALONE!</a:t>
            </a:r>
            <a:endParaRPr lang="en-US" dirty="0"/>
          </a:p>
        </p:txBody>
      </p:sp>
      <p:sp>
        <p:nvSpPr>
          <p:cNvPr id="4" name="Slide Number Placeholder 3"/>
          <p:cNvSpPr>
            <a:spLocks noGrp="1"/>
          </p:cNvSpPr>
          <p:nvPr>
            <p:ph type="sldNum" sz="quarter" idx="10"/>
          </p:nvPr>
        </p:nvSpPr>
        <p:spPr/>
        <p:txBody>
          <a:bodyPr/>
          <a:lstStyle/>
          <a:p>
            <a:fld id="{950F7877-A050-4280-8369-F1E97C6FEF22}" type="slidenum">
              <a:rPr lang="en-US" smtClean="0"/>
              <a:t>28</a:t>
            </a:fld>
            <a:endParaRPr lang="en-US"/>
          </a:p>
        </p:txBody>
      </p:sp>
    </p:spTree>
    <p:extLst>
      <p:ext uri="{BB962C8B-B14F-4D97-AF65-F5344CB8AC3E}">
        <p14:creationId xmlns:p14="http://schemas.microsoft.com/office/powerpoint/2010/main" val="3343723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laptops</a:t>
            </a:r>
            <a:r>
              <a:rPr lang="en-US" baseline="0" dirty="0" smtClean="0"/>
              <a:t> need to be shut down completely before they are closed and plugged in, or they will not charge.</a:t>
            </a:r>
            <a:endParaRPr lang="en-US" dirty="0"/>
          </a:p>
        </p:txBody>
      </p:sp>
      <p:sp>
        <p:nvSpPr>
          <p:cNvPr id="4" name="Slide Number Placeholder 3"/>
          <p:cNvSpPr>
            <a:spLocks noGrp="1"/>
          </p:cNvSpPr>
          <p:nvPr>
            <p:ph type="sldNum" sz="quarter" idx="10"/>
          </p:nvPr>
        </p:nvSpPr>
        <p:spPr/>
        <p:txBody>
          <a:bodyPr/>
          <a:lstStyle/>
          <a:p>
            <a:fld id="{950F7877-A050-4280-8369-F1E97C6FEF22}" type="slidenum">
              <a:rPr lang="en-US" smtClean="0"/>
              <a:t>29</a:t>
            </a:fld>
            <a:endParaRPr lang="en-US"/>
          </a:p>
        </p:txBody>
      </p:sp>
    </p:spTree>
    <p:extLst>
      <p:ext uri="{BB962C8B-B14F-4D97-AF65-F5344CB8AC3E}">
        <p14:creationId xmlns:p14="http://schemas.microsoft.com/office/powerpoint/2010/main" val="1508100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have lap desks in the cupboard</a:t>
            </a:r>
            <a:endParaRPr lang="en-US" dirty="0"/>
          </a:p>
        </p:txBody>
      </p:sp>
      <p:sp>
        <p:nvSpPr>
          <p:cNvPr id="4" name="Slide Number Placeholder 3"/>
          <p:cNvSpPr>
            <a:spLocks noGrp="1"/>
          </p:cNvSpPr>
          <p:nvPr>
            <p:ph type="sldNum" sz="quarter" idx="10"/>
          </p:nvPr>
        </p:nvSpPr>
        <p:spPr/>
        <p:txBody>
          <a:bodyPr/>
          <a:lstStyle/>
          <a:p>
            <a:fld id="{950F7877-A050-4280-8369-F1E97C6FEF22}" type="slidenum">
              <a:rPr lang="en-US" smtClean="0"/>
              <a:t>33</a:t>
            </a:fld>
            <a:endParaRPr lang="en-US"/>
          </a:p>
        </p:txBody>
      </p:sp>
    </p:spTree>
    <p:extLst>
      <p:ext uri="{BB962C8B-B14F-4D97-AF65-F5344CB8AC3E}">
        <p14:creationId xmlns:p14="http://schemas.microsoft.com/office/powerpoint/2010/main" val="1530308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3D847CA-8BCC-4524-9447-8D1F40004EDC}" type="datetimeFigureOut">
              <a:rPr lang="en-US" smtClean="0"/>
              <a:t>7/11/2014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93065C5-51AE-47B6-AC65-9DD8E1FF52EB}"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D847CA-8BCC-4524-9447-8D1F40004EDC}" type="datetimeFigureOut">
              <a:rPr lang="en-US" smtClean="0"/>
              <a:t>7/11/2014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3065C5-51AE-47B6-AC65-9DD8E1FF52E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D847CA-8BCC-4524-9447-8D1F40004EDC}" type="datetimeFigureOut">
              <a:rPr lang="en-US" smtClean="0"/>
              <a:t>7/11/2014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3065C5-51AE-47B6-AC65-9DD8E1FF52E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3D847CA-8BCC-4524-9447-8D1F40004EDC}" type="datetimeFigureOut">
              <a:rPr lang="en-US" smtClean="0"/>
              <a:t>7/11/2014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3065C5-51AE-47B6-AC65-9DD8E1FF52E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D847CA-8BCC-4524-9447-8D1F40004EDC}" type="datetimeFigureOut">
              <a:rPr lang="en-US" smtClean="0"/>
              <a:t>7/11/2014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3065C5-51AE-47B6-AC65-9DD8E1FF52E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3D847CA-8BCC-4524-9447-8D1F40004EDC}" type="datetimeFigureOut">
              <a:rPr lang="en-US" smtClean="0"/>
              <a:t>7/11/2014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3065C5-51AE-47B6-AC65-9DD8E1FF52EB}"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3D847CA-8BCC-4524-9447-8D1F40004EDC}" type="datetimeFigureOut">
              <a:rPr lang="en-US" smtClean="0"/>
              <a:t>7/11/2014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3065C5-51AE-47B6-AC65-9DD8E1FF52E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D847CA-8BCC-4524-9447-8D1F40004EDC}" type="datetimeFigureOut">
              <a:rPr lang="en-US" smtClean="0"/>
              <a:t>7/11/2014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3065C5-51AE-47B6-AC65-9DD8E1FF52E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847CA-8BCC-4524-9447-8D1F40004EDC}" type="datetimeFigureOut">
              <a:rPr lang="en-US" smtClean="0"/>
              <a:t>7/11/2014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3065C5-51AE-47B6-AC65-9DD8E1FF52E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3D847CA-8BCC-4524-9447-8D1F40004EDC}" type="datetimeFigureOut">
              <a:rPr lang="en-US" smtClean="0"/>
              <a:t>7/11/2014</a:t>
            </a:fld>
            <a:endParaRPr lang="en-US"/>
          </a:p>
        </p:txBody>
      </p:sp>
      <p:sp>
        <p:nvSpPr>
          <p:cNvPr id="7" name="Slide Number Placeholder 6"/>
          <p:cNvSpPr>
            <a:spLocks noGrp="1"/>
          </p:cNvSpPr>
          <p:nvPr>
            <p:ph type="sldNum" sz="quarter" idx="12"/>
          </p:nvPr>
        </p:nvSpPr>
        <p:spPr/>
        <p:txBody>
          <a:bodyPr/>
          <a:lstStyle/>
          <a:p>
            <a:fld id="{F93065C5-51AE-47B6-AC65-9DD8E1FF52EB}"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D847CA-8BCC-4524-9447-8D1F40004EDC}" type="datetimeFigureOut">
              <a:rPr lang="en-US" smtClean="0"/>
              <a:t>7/11/2014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F93065C5-51AE-47B6-AC65-9DD8E1FF52E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3D847CA-8BCC-4524-9447-8D1F40004EDC}" type="datetimeFigureOut">
              <a:rPr lang="en-US" smtClean="0"/>
              <a:t>7/11/2014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93065C5-51AE-47B6-AC65-9DD8E1FF52E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hyperlink" Target="https://bdmsell.wikispaces.com/"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438400"/>
            <a:ext cx="3313355" cy="1972236"/>
          </a:xfrm>
        </p:spPr>
        <p:txBody>
          <a:bodyPr>
            <a:normAutofit/>
          </a:bodyPr>
          <a:lstStyle/>
          <a:p>
            <a:r>
              <a:rPr lang="en-US" sz="4000" dirty="0" smtClean="0"/>
              <a:t>Welcome to the ELL Classroom!</a:t>
            </a:r>
            <a:endParaRPr lang="en-US" sz="4000" dirty="0"/>
          </a:p>
        </p:txBody>
      </p:sp>
      <p:sp>
        <p:nvSpPr>
          <p:cNvPr id="3" name="Subtitle 2"/>
          <p:cNvSpPr>
            <a:spLocks noGrp="1"/>
          </p:cNvSpPr>
          <p:nvPr>
            <p:ph type="subTitle" idx="1"/>
          </p:nvPr>
        </p:nvSpPr>
        <p:spPr/>
        <p:txBody>
          <a:bodyPr>
            <a:noAutofit/>
          </a:bodyPr>
          <a:lstStyle/>
          <a:p>
            <a:r>
              <a:rPr lang="en-US" sz="2800" dirty="0">
                <a:latin typeface="Brush Script MT" panose="03060802040406070304" pitchFamily="66" charset="0"/>
              </a:rPr>
              <a:t>Mrs. Combs</a:t>
            </a:r>
          </a:p>
          <a:p>
            <a:r>
              <a:rPr lang="en-US" sz="2800" dirty="0">
                <a:latin typeface="Brush Script MT" panose="03060802040406070304" pitchFamily="66" charset="0"/>
              </a:rPr>
              <a:t>Mrs. Tietz</a:t>
            </a:r>
          </a:p>
          <a:p>
            <a:r>
              <a:rPr lang="en-US" sz="2800" dirty="0" smtClean="0">
                <a:latin typeface="Brush Script MT" panose="03060802040406070304" pitchFamily="66" charset="0"/>
              </a:rPr>
              <a:t>Mrs. Ramsdale</a:t>
            </a:r>
          </a:p>
        </p:txBody>
      </p:sp>
    </p:spTree>
    <p:extLst>
      <p:ext uri="{BB962C8B-B14F-4D97-AF65-F5344CB8AC3E}">
        <p14:creationId xmlns:p14="http://schemas.microsoft.com/office/powerpoint/2010/main" val="3933454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What happens during a fire drill?</a:t>
            </a:r>
            <a:endParaRPr lang="en-US" sz="4800" dirty="0"/>
          </a:p>
        </p:txBody>
      </p:sp>
    </p:spTree>
    <p:extLst>
      <p:ext uri="{BB962C8B-B14F-4D97-AF65-F5344CB8AC3E}">
        <p14:creationId xmlns:p14="http://schemas.microsoft.com/office/powerpoint/2010/main" val="3682166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04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762000" y="1219200"/>
            <a:ext cx="7696200" cy="5257800"/>
          </a:xfrm>
        </p:spPr>
        <p:txBody>
          <a:bodyPr>
            <a:noAutofit/>
          </a:bodyPr>
          <a:lstStyle/>
          <a:p>
            <a:r>
              <a:rPr lang="en-US" sz="3600" dirty="0" smtClean="0"/>
              <a:t>What happens during a fire drill?</a:t>
            </a:r>
          </a:p>
          <a:p>
            <a:pPr marL="685800" indent="-685800">
              <a:buFont typeface="Arial" panose="020B0604020202020204" pitchFamily="34" charset="0"/>
              <a:buChar char="•"/>
            </a:pPr>
            <a:r>
              <a:rPr lang="en-US" sz="2800" dirty="0" smtClean="0">
                <a:solidFill>
                  <a:srgbClr val="FF0000"/>
                </a:solidFill>
              </a:rPr>
              <a:t>Stay with your teacher</a:t>
            </a:r>
          </a:p>
          <a:p>
            <a:pPr marL="685800" indent="-685800">
              <a:buFont typeface="Arial" panose="020B0604020202020204" pitchFamily="34" charset="0"/>
              <a:buChar char="•"/>
            </a:pPr>
            <a:r>
              <a:rPr lang="en-US" sz="2800" dirty="0" smtClean="0">
                <a:solidFill>
                  <a:srgbClr val="FF0000"/>
                </a:solidFill>
              </a:rPr>
              <a:t>Walk in a silent single file to the left and outside to the sidewalk on Mackie Street</a:t>
            </a:r>
          </a:p>
          <a:p>
            <a:pPr marL="685800" indent="-685800">
              <a:buFont typeface="Arial" panose="020B0604020202020204" pitchFamily="34" charset="0"/>
              <a:buChar char="•"/>
            </a:pPr>
            <a:r>
              <a:rPr lang="en-US" sz="2800" dirty="0" smtClean="0">
                <a:solidFill>
                  <a:srgbClr val="FF0000"/>
                </a:solidFill>
              </a:rPr>
              <a:t>Stay on the sidewalk/off the grass</a:t>
            </a:r>
          </a:p>
          <a:p>
            <a:pPr marL="685800" indent="-685800">
              <a:buFont typeface="Arial" panose="020B0604020202020204" pitchFamily="34" charset="0"/>
              <a:buChar char="•"/>
            </a:pPr>
            <a:r>
              <a:rPr lang="en-US" sz="2800" dirty="0" smtClean="0">
                <a:solidFill>
                  <a:srgbClr val="FF0000"/>
                </a:solidFill>
              </a:rPr>
              <a:t>If you are not with the class when the drill happens COME FIND US</a:t>
            </a:r>
          </a:p>
          <a:p>
            <a:pPr marL="685800" indent="-685800">
              <a:buFont typeface="Arial" panose="020B0604020202020204" pitchFamily="34" charset="0"/>
              <a:buChar char="•"/>
            </a:pPr>
            <a:r>
              <a:rPr lang="en-US" sz="2800" dirty="0" smtClean="0">
                <a:solidFill>
                  <a:srgbClr val="FF0000"/>
                </a:solidFill>
              </a:rPr>
              <a:t>Last person out please close door/shut off lights</a:t>
            </a:r>
            <a:endParaRPr lang="en-US" sz="2800" dirty="0">
              <a:solidFill>
                <a:srgbClr val="FF0000"/>
              </a:solidFill>
            </a:endParaRPr>
          </a:p>
        </p:txBody>
      </p:sp>
    </p:spTree>
    <p:extLst>
      <p:ext uri="{BB962C8B-B14F-4D97-AF65-F5344CB8AC3E}">
        <p14:creationId xmlns:p14="http://schemas.microsoft.com/office/powerpoint/2010/main" val="3189691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What happens during a tornado drill?</a:t>
            </a:r>
          </a:p>
          <a:p>
            <a:pPr marL="685800" indent="-685800">
              <a:buFont typeface="Arial" panose="020B0604020202020204" pitchFamily="34" charset="0"/>
              <a:buChar char="•"/>
            </a:pPr>
            <a:endParaRPr lang="en-US" sz="4800" dirty="0"/>
          </a:p>
        </p:txBody>
      </p:sp>
    </p:spTree>
    <p:extLst>
      <p:ext uri="{BB962C8B-B14F-4D97-AF65-F5344CB8AC3E}">
        <p14:creationId xmlns:p14="http://schemas.microsoft.com/office/powerpoint/2010/main" val="3994715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228600"/>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685800" y="1066800"/>
            <a:ext cx="7772400" cy="5334000"/>
          </a:xfrm>
        </p:spPr>
        <p:txBody>
          <a:bodyPr>
            <a:noAutofit/>
          </a:bodyPr>
          <a:lstStyle/>
          <a:p>
            <a:r>
              <a:rPr lang="en-US" sz="3200" dirty="0" smtClean="0">
                <a:solidFill>
                  <a:schemeClr val="bg1">
                    <a:lumMod val="50000"/>
                  </a:schemeClr>
                </a:solidFill>
              </a:rPr>
              <a:t>What happens during a tornado drill?</a:t>
            </a:r>
          </a:p>
          <a:p>
            <a:pPr marL="685800" indent="-685800">
              <a:buFont typeface="Arial" panose="020B0604020202020204" pitchFamily="34" charset="0"/>
              <a:buChar char="•"/>
            </a:pPr>
            <a:r>
              <a:rPr lang="en-US" sz="3200" dirty="0" smtClean="0">
                <a:solidFill>
                  <a:srgbClr val="FF0000"/>
                </a:solidFill>
              </a:rPr>
              <a:t>Stay with your teacher</a:t>
            </a:r>
          </a:p>
          <a:p>
            <a:pPr marL="685800" indent="-685800">
              <a:buFont typeface="Arial" panose="020B0604020202020204" pitchFamily="34" charset="0"/>
              <a:buChar char="•"/>
            </a:pPr>
            <a:r>
              <a:rPr lang="en-US" sz="3200" dirty="0" smtClean="0">
                <a:solidFill>
                  <a:srgbClr val="FF0000"/>
                </a:solidFill>
              </a:rPr>
              <a:t>Walk in a silent single file to the auditorium</a:t>
            </a:r>
          </a:p>
          <a:p>
            <a:pPr marL="685800" indent="-685800">
              <a:buFont typeface="Arial" panose="020B0604020202020204" pitchFamily="34" charset="0"/>
              <a:buChar char="•"/>
            </a:pPr>
            <a:r>
              <a:rPr lang="en-US" sz="3200" dirty="0" smtClean="0">
                <a:solidFill>
                  <a:srgbClr val="FF0000"/>
                </a:solidFill>
              </a:rPr>
              <a:t>Sit silently together in the row your teacher tells you</a:t>
            </a:r>
          </a:p>
          <a:p>
            <a:pPr marL="685800" indent="-685800">
              <a:buFont typeface="Arial" panose="020B0604020202020204" pitchFamily="34" charset="0"/>
              <a:buChar char="•"/>
            </a:pPr>
            <a:r>
              <a:rPr lang="en-US" sz="3200" dirty="0" smtClean="0">
                <a:solidFill>
                  <a:srgbClr val="FF0000"/>
                </a:solidFill>
              </a:rPr>
              <a:t>If you are not with us when the tornado drill starts COME FIND US</a:t>
            </a:r>
          </a:p>
          <a:p>
            <a:pPr marL="685800" indent="-685800">
              <a:buFont typeface="Arial" panose="020B0604020202020204" pitchFamily="34" charset="0"/>
              <a:buChar char="•"/>
            </a:pPr>
            <a:r>
              <a:rPr lang="en-US" sz="3200" dirty="0" smtClean="0">
                <a:solidFill>
                  <a:srgbClr val="FF0000"/>
                </a:solidFill>
              </a:rPr>
              <a:t>Last person out please close the door/shut off lights</a:t>
            </a:r>
            <a:endParaRPr lang="en-US" sz="3200" dirty="0">
              <a:solidFill>
                <a:srgbClr val="FF0000"/>
              </a:solidFill>
            </a:endParaRPr>
          </a:p>
        </p:txBody>
      </p:sp>
    </p:spTree>
    <p:extLst>
      <p:ext uri="{BB962C8B-B14F-4D97-AF65-F5344CB8AC3E}">
        <p14:creationId xmlns:p14="http://schemas.microsoft.com/office/powerpoint/2010/main" val="1274153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What happens during a lockdown drill?</a:t>
            </a:r>
            <a:endParaRPr lang="en-US" sz="4800" dirty="0"/>
          </a:p>
        </p:txBody>
      </p:sp>
    </p:spTree>
    <p:extLst>
      <p:ext uri="{BB962C8B-B14F-4D97-AF65-F5344CB8AC3E}">
        <p14:creationId xmlns:p14="http://schemas.microsoft.com/office/powerpoint/2010/main" val="2892729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381000"/>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914400" y="1219200"/>
            <a:ext cx="7391399" cy="5029200"/>
          </a:xfrm>
        </p:spPr>
        <p:txBody>
          <a:bodyPr>
            <a:normAutofit fontScale="92500" lnSpcReduction="20000"/>
          </a:bodyPr>
          <a:lstStyle/>
          <a:p>
            <a:r>
              <a:rPr lang="en-US" sz="4800" dirty="0" smtClean="0"/>
              <a:t>What happens during a lockdown drill?</a:t>
            </a:r>
          </a:p>
          <a:p>
            <a:pPr marL="685800" indent="-685800">
              <a:buFont typeface="Arial" panose="020B0604020202020204" pitchFamily="34" charset="0"/>
              <a:buChar char="•"/>
            </a:pPr>
            <a:r>
              <a:rPr lang="en-US" sz="4800" dirty="0" smtClean="0">
                <a:solidFill>
                  <a:srgbClr val="FF0000"/>
                </a:solidFill>
              </a:rPr>
              <a:t>Shut and lock door</a:t>
            </a:r>
          </a:p>
          <a:p>
            <a:pPr marL="685800" indent="-685800">
              <a:buFont typeface="Arial" panose="020B0604020202020204" pitchFamily="34" charset="0"/>
              <a:buChar char="•"/>
            </a:pPr>
            <a:r>
              <a:rPr lang="en-US" sz="4800" dirty="0" smtClean="0">
                <a:solidFill>
                  <a:srgbClr val="FF0000"/>
                </a:solidFill>
              </a:rPr>
              <a:t>Shut off lights</a:t>
            </a:r>
          </a:p>
          <a:p>
            <a:pPr marL="685800" indent="-685800">
              <a:buFont typeface="Arial" panose="020B0604020202020204" pitchFamily="34" charset="0"/>
              <a:buChar char="•"/>
            </a:pPr>
            <a:r>
              <a:rPr lang="en-US" sz="4800" dirty="0" smtClean="0">
                <a:solidFill>
                  <a:srgbClr val="FF0000"/>
                </a:solidFill>
              </a:rPr>
              <a:t>Hide books</a:t>
            </a:r>
            <a:r>
              <a:rPr lang="en-US" sz="4800" dirty="0">
                <a:solidFill>
                  <a:srgbClr val="FF0000"/>
                </a:solidFill>
              </a:rPr>
              <a:t> </a:t>
            </a:r>
            <a:r>
              <a:rPr lang="en-US" sz="4800" dirty="0" smtClean="0">
                <a:solidFill>
                  <a:srgbClr val="FF0000"/>
                </a:solidFill>
              </a:rPr>
              <a:t>under tables</a:t>
            </a:r>
          </a:p>
          <a:p>
            <a:pPr marL="685800" indent="-685800">
              <a:buFont typeface="Arial" panose="020B0604020202020204" pitchFamily="34" charset="0"/>
              <a:buChar char="•"/>
            </a:pPr>
            <a:r>
              <a:rPr lang="en-US" sz="4800" dirty="0" smtClean="0">
                <a:solidFill>
                  <a:srgbClr val="FF0000"/>
                </a:solidFill>
              </a:rPr>
              <a:t>Sit silently along wall out of sight of the door</a:t>
            </a:r>
          </a:p>
        </p:txBody>
      </p:sp>
    </p:spTree>
    <p:extLst>
      <p:ext uri="{BB962C8B-B14F-4D97-AF65-F5344CB8AC3E}">
        <p14:creationId xmlns:p14="http://schemas.microsoft.com/office/powerpoint/2010/main" val="4145308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81000"/>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914400" y="1219200"/>
            <a:ext cx="7467600" cy="5029200"/>
          </a:xfrm>
        </p:spPr>
        <p:txBody>
          <a:bodyPr>
            <a:normAutofit fontScale="70000" lnSpcReduction="20000"/>
          </a:bodyPr>
          <a:lstStyle/>
          <a:p>
            <a:r>
              <a:rPr lang="en-US" sz="5100" dirty="0" smtClean="0"/>
              <a:t>A note about drills:</a:t>
            </a:r>
          </a:p>
          <a:p>
            <a:r>
              <a:rPr lang="en-US" sz="5100" dirty="0" smtClean="0"/>
              <a:t>Drill means </a:t>
            </a:r>
            <a:r>
              <a:rPr lang="en-US" sz="5100" dirty="0" smtClean="0">
                <a:solidFill>
                  <a:srgbClr val="FF0000"/>
                </a:solidFill>
              </a:rPr>
              <a:t>practice</a:t>
            </a:r>
            <a:r>
              <a:rPr lang="en-US" sz="5100" dirty="0" smtClean="0"/>
              <a:t>. You should be practicing:</a:t>
            </a:r>
          </a:p>
          <a:p>
            <a:endParaRPr lang="en-US" sz="1100" dirty="0" smtClean="0"/>
          </a:p>
          <a:p>
            <a:pPr marL="685800" indent="-685800">
              <a:buFont typeface="Arial" panose="020B0604020202020204" pitchFamily="34" charset="0"/>
              <a:buChar char="•"/>
            </a:pPr>
            <a:r>
              <a:rPr lang="en-US" sz="4800" dirty="0" smtClean="0">
                <a:solidFill>
                  <a:srgbClr val="FF0000"/>
                </a:solidFill>
              </a:rPr>
              <a:t>Staying calm and SILENT</a:t>
            </a:r>
          </a:p>
          <a:p>
            <a:pPr marL="685800" indent="-685800">
              <a:buFont typeface="Arial" panose="020B0604020202020204" pitchFamily="34" charset="0"/>
              <a:buChar char="•"/>
            </a:pPr>
            <a:r>
              <a:rPr lang="en-US" sz="4800" dirty="0" smtClean="0">
                <a:solidFill>
                  <a:srgbClr val="FF0000"/>
                </a:solidFill>
              </a:rPr>
              <a:t>Being serious</a:t>
            </a:r>
          </a:p>
          <a:p>
            <a:pPr marL="685800" indent="-685800">
              <a:buFont typeface="Arial" panose="020B0604020202020204" pitchFamily="34" charset="0"/>
              <a:buChar char="•"/>
            </a:pPr>
            <a:r>
              <a:rPr lang="en-US" sz="4800" dirty="0" smtClean="0">
                <a:solidFill>
                  <a:srgbClr val="FF0000"/>
                </a:solidFill>
              </a:rPr>
              <a:t>Listening for instructions</a:t>
            </a:r>
          </a:p>
          <a:p>
            <a:pPr marL="685800" indent="-685800">
              <a:buFont typeface="Arial" panose="020B0604020202020204" pitchFamily="34" charset="0"/>
              <a:buChar char="•"/>
            </a:pPr>
            <a:r>
              <a:rPr lang="en-US" sz="4800" dirty="0" smtClean="0">
                <a:solidFill>
                  <a:srgbClr val="FF0000"/>
                </a:solidFill>
              </a:rPr>
              <a:t>Trusting your teacher knows what to do, and that we take your safety very seriously</a:t>
            </a:r>
            <a:endParaRPr lang="en-US" sz="4800" dirty="0">
              <a:solidFill>
                <a:srgbClr val="FF0000"/>
              </a:solidFill>
            </a:endParaRPr>
          </a:p>
        </p:txBody>
      </p:sp>
    </p:spTree>
    <p:extLst>
      <p:ext uri="{BB962C8B-B14F-4D97-AF65-F5344CB8AC3E}">
        <p14:creationId xmlns:p14="http://schemas.microsoft.com/office/powerpoint/2010/main" val="3623203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When does class begin?</a:t>
            </a:r>
            <a:endParaRPr lang="en-US" sz="4800" dirty="0"/>
          </a:p>
        </p:txBody>
      </p:sp>
    </p:spTree>
    <p:extLst>
      <p:ext uri="{BB962C8B-B14F-4D97-AF65-F5344CB8AC3E}">
        <p14:creationId xmlns:p14="http://schemas.microsoft.com/office/powerpoint/2010/main" val="1243442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a:t>When does class begin?</a:t>
            </a:r>
          </a:p>
          <a:p>
            <a:r>
              <a:rPr lang="en-US" sz="4800" dirty="0" smtClean="0">
                <a:solidFill>
                  <a:srgbClr val="FF0000"/>
                </a:solidFill>
              </a:rPr>
              <a:t>When the bell rings!</a:t>
            </a:r>
          </a:p>
        </p:txBody>
      </p:sp>
    </p:spTree>
    <p:extLst>
      <p:ext uri="{BB962C8B-B14F-4D97-AF65-F5344CB8AC3E}">
        <p14:creationId xmlns:p14="http://schemas.microsoft.com/office/powerpoint/2010/main" val="3216047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What does it mean to be on time?</a:t>
            </a:r>
            <a:endParaRPr lang="en-US" sz="4800" dirty="0"/>
          </a:p>
        </p:txBody>
      </p:sp>
    </p:spTree>
    <p:extLst>
      <p:ext uri="{BB962C8B-B14F-4D97-AF65-F5344CB8AC3E}">
        <p14:creationId xmlns:p14="http://schemas.microsoft.com/office/powerpoint/2010/main" val="3671668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we know each other?</a:t>
            </a:r>
            <a:endParaRPr lang="en-US" dirty="0"/>
          </a:p>
        </p:txBody>
      </p:sp>
      <p:sp>
        <p:nvSpPr>
          <p:cNvPr id="3" name="Content Placeholder 2"/>
          <p:cNvSpPr>
            <a:spLocks noGrp="1"/>
          </p:cNvSpPr>
          <p:nvPr>
            <p:ph idx="1"/>
          </p:nvPr>
        </p:nvSpPr>
        <p:spPr>
          <a:xfrm>
            <a:off x="1043492" y="3276600"/>
            <a:ext cx="6777317" cy="2556029"/>
          </a:xfrm>
        </p:spPr>
        <p:txBody>
          <a:bodyPr>
            <a:normAutofit/>
          </a:bodyPr>
          <a:lstStyle/>
          <a:p>
            <a:r>
              <a:rPr lang="en-US" sz="6600" dirty="0" smtClean="0"/>
              <a:t>Introductions</a:t>
            </a:r>
            <a:endParaRPr lang="en-US" sz="6600" dirty="0"/>
          </a:p>
        </p:txBody>
      </p:sp>
    </p:spTree>
    <p:extLst>
      <p:ext uri="{BB962C8B-B14F-4D97-AF65-F5344CB8AC3E}">
        <p14:creationId xmlns:p14="http://schemas.microsoft.com/office/powerpoint/2010/main" val="2869926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fontScale="85000" lnSpcReduction="20000"/>
          </a:bodyPr>
          <a:lstStyle/>
          <a:p>
            <a:pPr lvl="0">
              <a:buClr>
                <a:srgbClr val="94C600"/>
              </a:buClr>
            </a:pPr>
            <a:r>
              <a:rPr lang="en-US" sz="4800" dirty="0">
                <a:solidFill>
                  <a:prstClr val="black">
                    <a:tint val="75000"/>
                  </a:prstClr>
                </a:solidFill>
              </a:rPr>
              <a:t>What does it mean to be on time?</a:t>
            </a:r>
          </a:p>
          <a:p>
            <a:pPr marL="685800" indent="-685800">
              <a:buFont typeface="Arial" panose="020B0604020202020204" pitchFamily="34" charset="0"/>
              <a:buChar char="•"/>
            </a:pPr>
            <a:r>
              <a:rPr lang="en-US" sz="4800" dirty="0" smtClean="0">
                <a:solidFill>
                  <a:srgbClr val="FF0000"/>
                </a:solidFill>
              </a:rPr>
              <a:t>In </a:t>
            </a:r>
            <a:r>
              <a:rPr lang="en-US" sz="4800" dirty="0">
                <a:solidFill>
                  <a:srgbClr val="FF0000"/>
                </a:solidFill>
              </a:rPr>
              <a:t>the room</a:t>
            </a:r>
          </a:p>
          <a:p>
            <a:pPr marL="685800" indent="-685800">
              <a:buFont typeface="Arial" panose="020B0604020202020204" pitchFamily="34" charset="0"/>
              <a:buChar char="•"/>
            </a:pPr>
            <a:r>
              <a:rPr lang="en-US" sz="4800" dirty="0">
                <a:solidFill>
                  <a:srgbClr val="FF0000"/>
                </a:solidFill>
              </a:rPr>
              <a:t>With your supplies</a:t>
            </a:r>
          </a:p>
          <a:p>
            <a:pPr marL="685800" indent="-685800">
              <a:buFont typeface="Arial" panose="020B0604020202020204" pitchFamily="34" charset="0"/>
              <a:buChar char="•"/>
            </a:pPr>
            <a:r>
              <a:rPr lang="en-US" sz="4800" dirty="0">
                <a:solidFill>
                  <a:srgbClr val="FF0000"/>
                </a:solidFill>
              </a:rPr>
              <a:t>Near or in your </a:t>
            </a:r>
            <a:r>
              <a:rPr lang="en-US" sz="4800" dirty="0" smtClean="0">
                <a:solidFill>
                  <a:srgbClr val="FF0000"/>
                </a:solidFill>
              </a:rPr>
              <a:t>seat</a:t>
            </a:r>
          </a:p>
          <a:p>
            <a:pPr lvl="0"/>
            <a:r>
              <a:rPr lang="en-US" sz="4800" dirty="0" smtClean="0">
                <a:solidFill>
                  <a:prstClr val="black">
                    <a:tint val="75000"/>
                  </a:prstClr>
                </a:solidFill>
              </a:rPr>
              <a:t>when the bell rings.</a:t>
            </a:r>
            <a:endParaRPr lang="en-US" sz="4800" dirty="0"/>
          </a:p>
        </p:txBody>
      </p:sp>
    </p:spTree>
    <p:extLst>
      <p:ext uri="{BB962C8B-B14F-4D97-AF65-F5344CB8AC3E}">
        <p14:creationId xmlns:p14="http://schemas.microsoft.com/office/powerpoint/2010/main" val="2926381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What does it mean to come prepared? (What should you bring?)</a:t>
            </a:r>
            <a:endParaRPr lang="en-US" sz="4800" dirty="0"/>
          </a:p>
        </p:txBody>
      </p:sp>
    </p:spTree>
    <p:extLst>
      <p:ext uri="{BB962C8B-B14F-4D97-AF65-F5344CB8AC3E}">
        <p14:creationId xmlns:p14="http://schemas.microsoft.com/office/powerpoint/2010/main" val="252239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fontScale="92500" lnSpcReduction="20000"/>
          </a:bodyPr>
          <a:lstStyle/>
          <a:p>
            <a:r>
              <a:rPr lang="en-US" sz="4800" dirty="0" smtClean="0"/>
              <a:t>What does it mean to come prepared? </a:t>
            </a:r>
          </a:p>
          <a:p>
            <a:r>
              <a:rPr lang="en-US" sz="4800" dirty="0" smtClean="0">
                <a:solidFill>
                  <a:srgbClr val="FF0000"/>
                </a:solidFill>
              </a:rPr>
              <a:t>Plan ahead and bring what you need. Going to your locker after the bell is a waste of time!</a:t>
            </a:r>
            <a:endParaRPr lang="en-US" sz="4800" dirty="0">
              <a:solidFill>
                <a:srgbClr val="FF0000"/>
              </a:solidFill>
            </a:endParaRPr>
          </a:p>
        </p:txBody>
      </p:sp>
    </p:spTree>
    <p:extLst>
      <p:ext uri="{BB962C8B-B14F-4D97-AF65-F5344CB8AC3E}">
        <p14:creationId xmlns:p14="http://schemas.microsoft.com/office/powerpoint/2010/main" val="41463977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Can I eat/drink in Resource? </a:t>
            </a:r>
          </a:p>
        </p:txBody>
      </p:sp>
    </p:spTree>
    <p:extLst>
      <p:ext uri="{BB962C8B-B14F-4D97-AF65-F5344CB8AC3E}">
        <p14:creationId xmlns:p14="http://schemas.microsoft.com/office/powerpoint/2010/main" val="36643558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762000"/>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066800" y="1600200"/>
            <a:ext cx="6934199" cy="4419600"/>
          </a:xfrm>
        </p:spPr>
        <p:txBody>
          <a:bodyPr>
            <a:noAutofit/>
          </a:bodyPr>
          <a:lstStyle/>
          <a:p>
            <a:r>
              <a:rPr lang="en-US" sz="3200" dirty="0" smtClean="0"/>
              <a:t>Can I eat/drink in Resource? </a:t>
            </a:r>
          </a:p>
          <a:p>
            <a:r>
              <a:rPr lang="en-US" sz="3200" dirty="0" smtClean="0">
                <a:solidFill>
                  <a:srgbClr val="FF0000"/>
                </a:solidFill>
              </a:rPr>
              <a:t>Yes, water in bottles that close, and snacks that are healthy. Conditions:</a:t>
            </a:r>
          </a:p>
          <a:p>
            <a:pPr marL="685800" indent="-685800">
              <a:buFont typeface="Arial" panose="020B0604020202020204" pitchFamily="34" charset="0"/>
              <a:buChar char="•"/>
            </a:pPr>
            <a:r>
              <a:rPr lang="en-US" sz="3200" dirty="0" smtClean="0">
                <a:solidFill>
                  <a:srgbClr val="FF0000"/>
                </a:solidFill>
              </a:rPr>
              <a:t>Bring it before the bell rings</a:t>
            </a:r>
          </a:p>
          <a:p>
            <a:pPr marL="685800" indent="-685800">
              <a:buFont typeface="Arial" panose="020B0604020202020204" pitchFamily="34" charset="0"/>
              <a:buChar char="•"/>
            </a:pPr>
            <a:r>
              <a:rPr lang="en-US" sz="3200" dirty="0" smtClean="0">
                <a:solidFill>
                  <a:srgbClr val="FF0000"/>
                </a:solidFill>
              </a:rPr>
              <a:t>Keep it away from  computers</a:t>
            </a:r>
          </a:p>
          <a:p>
            <a:pPr marL="685800" indent="-685800">
              <a:buFont typeface="Arial" panose="020B0604020202020204" pitchFamily="34" charset="0"/>
              <a:buChar char="•"/>
            </a:pPr>
            <a:r>
              <a:rPr lang="en-US" sz="3200" dirty="0" smtClean="0">
                <a:solidFill>
                  <a:srgbClr val="FF0000"/>
                </a:solidFill>
              </a:rPr>
              <a:t>Clean up your own messes</a:t>
            </a:r>
          </a:p>
        </p:txBody>
      </p:sp>
    </p:spTree>
    <p:extLst>
      <p:ext uri="{BB962C8B-B14F-4D97-AF65-F5344CB8AC3E}">
        <p14:creationId xmlns:p14="http://schemas.microsoft.com/office/powerpoint/2010/main" val="37470134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Who is responsible for keeping track of your work?</a:t>
            </a:r>
            <a:endParaRPr lang="en-US" sz="4800" dirty="0"/>
          </a:p>
        </p:txBody>
      </p:sp>
    </p:spTree>
    <p:extLst>
      <p:ext uri="{BB962C8B-B14F-4D97-AF65-F5344CB8AC3E}">
        <p14:creationId xmlns:p14="http://schemas.microsoft.com/office/powerpoint/2010/main" val="1927026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Who is responsible for keeping track of your work?</a:t>
            </a:r>
          </a:p>
          <a:p>
            <a:r>
              <a:rPr lang="en-US" sz="4800" dirty="0" smtClean="0">
                <a:solidFill>
                  <a:srgbClr val="FF0000"/>
                </a:solidFill>
              </a:rPr>
              <a:t>YOU ARE!</a:t>
            </a:r>
            <a:endParaRPr lang="en-US" sz="4800" dirty="0">
              <a:solidFill>
                <a:srgbClr val="FF0000"/>
              </a:solidFill>
            </a:endParaRPr>
          </a:p>
        </p:txBody>
      </p:sp>
    </p:spTree>
    <p:extLst>
      <p:ext uri="{BB962C8B-B14F-4D97-AF65-F5344CB8AC3E}">
        <p14:creationId xmlns:p14="http://schemas.microsoft.com/office/powerpoint/2010/main" val="627861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Who do the computers belong to?</a:t>
            </a:r>
            <a:endParaRPr lang="en-US" sz="4800" dirty="0">
              <a:solidFill>
                <a:srgbClr val="FF0000"/>
              </a:solidFill>
            </a:endParaRPr>
          </a:p>
        </p:txBody>
      </p:sp>
    </p:spTree>
    <p:extLst>
      <p:ext uri="{BB962C8B-B14F-4D97-AF65-F5344CB8AC3E}">
        <p14:creationId xmlns:p14="http://schemas.microsoft.com/office/powerpoint/2010/main" val="2584686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981200"/>
            <a:ext cx="6637467" cy="3806413"/>
          </a:xfrm>
        </p:spPr>
        <p:txBody>
          <a:bodyPr>
            <a:normAutofit lnSpcReduction="10000"/>
          </a:bodyPr>
          <a:lstStyle/>
          <a:p>
            <a:r>
              <a:rPr lang="en-US" sz="4800" dirty="0" smtClean="0"/>
              <a:t>Who do the computers belong to?</a:t>
            </a:r>
          </a:p>
          <a:p>
            <a:r>
              <a:rPr lang="en-US" sz="4800" dirty="0" smtClean="0">
                <a:solidFill>
                  <a:srgbClr val="FF0000"/>
                </a:solidFill>
              </a:rPr>
              <a:t>They belong to the school</a:t>
            </a:r>
            <a:endParaRPr lang="en-US" sz="4800" dirty="0">
              <a:solidFill>
                <a:srgbClr val="FF0000"/>
              </a:solidFill>
            </a:endParaRPr>
          </a:p>
        </p:txBody>
      </p:sp>
    </p:spTree>
    <p:extLst>
      <p:ext uri="{BB962C8B-B14F-4D97-AF65-F5344CB8AC3E}">
        <p14:creationId xmlns:p14="http://schemas.microsoft.com/office/powerpoint/2010/main" val="4147162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685800"/>
            <a:ext cx="6637468" cy="914399"/>
          </a:xfrm>
        </p:spPr>
        <p:txBody>
          <a:bodyPr>
            <a:noAutofit/>
          </a:bodyPr>
          <a:lstStyle/>
          <a:p>
            <a:r>
              <a:rPr lang="en-US" sz="5400" dirty="0" smtClean="0"/>
              <a:t>Be Responsible:</a:t>
            </a:r>
            <a:endParaRPr lang="en-US" sz="5400" dirty="0"/>
          </a:p>
        </p:txBody>
      </p:sp>
      <p:sp>
        <p:nvSpPr>
          <p:cNvPr id="5" name="Text Placeholder 4"/>
          <p:cNvSpPr>
            <a:spLocks noGrp="1"/>
          </p:cNvSpPr>
          <p:nvPr>
            <p:ph type="body" idx="1"/>
          </p:nvPr>
        </p:nvSpPr>
        <p:spPr>
          <a:xfrm>
            <a:off x="1258645" y="1600200"/>
            <a:ext cx="6637467" cy="4724400"/>
          </a:xfrm>
        </p:spPr>
        <p:txBody>
          <a:bodyPr>
            <a:normAutofit fontScale="85000" lnSpcReduction="10000"/>
          </a:bodyPr>
          <a:lstStyle/>
          <a:p>
            <a:r>
              <a:rPr lang="en-US" sz="4800" dirty="0" smtClean="0"/>
              <a:t>Computer use:</a:t>
            </a:r>
          </a:p>
          <a:p>
            <a:pPr marL="685800" indent="-685800">
              <a:buFont typeface="Arial" panose="020B0604020202020204" pitchFamily="34" charset="0"/>
              <a:buChar char="•"/>
            </a:pPr>
            <a:r>
              <a:rPr lang="en-US" sz="4800" dirty="0" smtClean="0">
                <a:solidFill>
                  <a:srgbClr val="FF0000"/>
                </a:solidFill>
              </a:rPr>
              <a:t>Ask before using</a:t>
            </a:r>
          </a:p>
          <a:p>
            <a:pPr marL="685800" indent="-685800">
              <a:buFont typeface="Arial" panose="020B0604020202020204" pitchFamily="34" charset="0"/>
              <a:buChar char="•"/>
            </a:pPr>
            <a:r>
              <a:rPr lang="en-US" sz="4800" dirty="0" smtClean="0">
                <a:solidFill>
                  <a:srgbClr val="FF0000"/>
                </a:solidFill>
              </a:rPr>
              <a:t>Use assigned number only</a:t>
            </a:r>
          </a:p>
          <a:p>
            <a:pPr marL="685800" indent="-685800">
              <a:buFont typeface="Arial" panose="020B0604020202020204" pitchFamily="34" charset="0"/>
              <a:buChar char="•"/>
            </a:pPr>
            <a:r>
              <a:rPr lang="en-US" sz="4800" dirty="0" smtClean="0">
                <a:solidFill>
                  <a:srgbClr val="FF0000"/>
                </a:solidFill>
              </a:rPr>
              <a:t>Keep food/drink away</a:t>
            </a:r>
          </a:p>
          <a:p>
            <a:pPr marL="685800" indent="-685800">
              <a:buFont typeface="Arial" panose="020B0604020202020204" pitchFamily="34" charset="0"/>
              <a:buChar char="•"/>
            </a:pPr>
            <a:r>
              <a:rPr lang="en-US" sz="4800" dirty="0" smtClean="0">
                <a:solidFill>
                  <a:srgbClr val="FF0000"/>
                </a:solidFill>
              </a:rPr>
              <a:t>Shut down, put away, plug in when finished</a:t>
            </a:r>
            <a:endParaRPr lang="en-US" sz="4800" dirty="0">
              <a:solidFill>
                <a:srgbClr val="FF0000"/>
              </a:solidFill>
            </a:endParaRPr>
          </a:p>
        </p:txBody>
      </p:sp>
    </p:spTree>
    <p:extLst>
      <p:ext uri="{BB962C8B-B14F-4D97-AF65-F5344CB8AC3E}">
        <p14:creationId xmlns:p14="http://schemas.microsoft.com/office/powerpoint/2010/main" val="2078413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ELL Expectations:</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pPr marL="342900" indent="-342900">
              <a:buFont typeface="Wingdings" panose="05000000000000000000" pitchFamily="2" charset="2"/>
              <a:buChar char="ü"/>
            </a:pPr>
            <a:r>
              <a:rPr lang="en-US" sz="4800" dirty="0" smtClean="0"/>
              <a:t>Be Safe</a:t>
            </a:r>
          </a:p>
          <a:p>
            <a:pPr marL="342900" indent="-342900">
              <a:buFont typeface="Wingdings" panose="05000000000000000000" pitchFamily="2" charset="2"/>
              <a:buChar char="ü"/>
            </a:pPr>
            <a:r>
              <a:rPr lang="en-US" sz="4800" dirty="0" smtClean="0"/>
              <a:t>Be Responsible</a:t>
            </a:r>
          </a:p>
          <a:p>
            <a:pPr marL="342900" indent="-342900">
              <a:buFont typeface="Wingdings" panose="05000000000000000000" pitchFamily="2" charset="2"/>
              <a:buChar char="ü"/>
            </a:pPr>
            <a:r>
              <a:rPr lang="en-US" sz="4800" dirty="0" smtClean="0"/>
              <a:t>Be </a:t>
            </a:r>
            <a:r>
              <a:rPr lang="en-US" sz="4800" dirty="0"/>
              <a:t>Respectful</a:t>
            </a:r>
          </a:p>
          <a:p>
            <a:pPr marL="342900" indent="-342900">
              <a:buFont typeface="Wingdings" panose="05000000000000000000" pitchFamily="2" charset="2"/>
              <a:buChar char="ü"/>
            </a:pPr>
            <a:r>
              <a:rPr lang="en-US" sz="4800" dirty="0" smtClean="0"/>
              <a:t>Be a Good Citizen</a:t>
            </a:r>
            <a:endParaRPr lang="en-US" sz="4800" dirty="0"/>
          </a:p>
        </p:txBody>
      </p:sp>
    </p:spTree>
    <p:extLst>
      <p:ext uri="{BB962C8B-B14F-4D97-AF65-F5344CB8AC3E}">
        <p14:creationId xmlns:p14="http://schemas.microsoft.com/office/powerpoint/2010/main" val="33695231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Respectful:</a:t>
            </a:r>
            <a:endParaRPr lang="en-US" sz="5400" dirty="0"/>
          </a:p>
        </p:txBody>
      </p:sp>
      <p:sp>
        <p:nvSpPr>
          <p:cNvPr id="5" name="Text Placeholder 4"/>
          <p:cNvSpPr>
            <a:spLocks noGrp="1"/>
          </p:cNvSpPr>
          <p:nvPr>
            <p:ph type="body" idx="1"/>
          </p:nvPr>
        </p:nvSpPr>
        <p:spPr>
          <a:xfrm>
            <a:off x="1258645" y="1981200"/>
            <a:ext cx="6637467" cy="3806413"/>
          </a:xfrm>
        </p:spPr>
        <p:txBody>
          <a:bodyPr>
            <a:noAutofit/>
          </a:bodyPr>
          <a:lstStyle/>
          <a:p>
            <a:r>
              <a:rPr lang="en-US" sz="6600" i="1" dirty="0" smtClean="0"/>
              <a:t>Almost</a:t>
            </a:r>
            <a:r>
              <a:rPr lang="en-US" sz="6600" dirty="0" smtClean="0"/>
              <a:t> all the things in this room are for you to use.</a:t>
            </a:r>
            <a:endParaRPr lang="en-US" sz="6600" dirty="0"/>
          </a:p>
        </p:txBody>
      </p:sp>
    </p:spTree>
    <p:extLst>
      <p:ext uri="{BB962C8B-B14F-4D97-AF65-F5344CB8AC3E}">
        <p14:creationId xmlns:p14="http://schemas.microsoft.com/office/powerpoint/2010/main" val="2980935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Respectful:</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000" dirty="0" smtClean="0"/>
              <a:t>Almost all the things in this room are for you to use.</a:t>
            </a:r>
          </a:p>
          <a:p>
            <a:r>
              <a:rPr lang="en-US" sz="4800" dirty="0" smtClean="0">
                <a:solidFill>
                  <a:srgbClr val="FF0000"/>
                </a:solidFill>
              </a:rPr>
              <a:t>Exceptions: teacher desks and cabinets</a:t>
            </a:r>
            <a:endParaRPr lang="en-US" sz="4800" dirty="0">
              <a:solidFill>
                <a:srgbClr val="FF0000"/>
              </a:solidFill>
            </a:endParaRPr>
          </a:p>
        </p:txBody>
      </p:sp>
    </p:spTree>
    <p:extLst>
      <p:ext uri="{BB962C8B-B14F-4D97-AF65-F5344CB8AC3E}">
        <p14:creationId xmlns:p14="http://schemas.microsoft.com/office/powerpoint/2010/main" val="18455944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533401"/>
            <a:ext cx="6637468" cy="914399"/>
          </a:xfrm>
        </p:spPr>
        <p:txBody>
          <a:bodyPr>
            <a:noAutofit/>
          </a:bodyPr>
          <a:lstStyle/>
          <a:p>
            <a:r>
              <a:rPr lang="en-US" sz="5400" dirty="0" smtClean="0"/>
              <a:t>Be Respectful:</a:t>
            </a:r>
            <a:endParaRPr lang="en-US" sz="5400" dirty="0"/>
          </a:p>
        </p:txBody>
      </p:sp>
      <p:sp>
        <p:nvSpPr>
          <p:cNvPr id="5" name="Text Placeholder 4"/>
          <p:cNvSpPr>
            <a:spLocks noGrp="1"/>
          </p:cNvSpPr>
          <p:nvPr>
            <p:ph type="body" idx="1"/>
          </p:nvPr>
        </p:nvSpPr>
        <p:spPr>
          <a:xfrm>
            <a:off x="838200" y="1447800"/>
            <a:ext cx="7620000" cy="5029200"/>
          </a:xfrm>
        </p:spPr>
        <p:txBody>
          <a:bodyPr>
            <a:normAutofit fontScale="25000" lnSpcReduction="20000"/>
          </a:bodyPr>
          <a:lstStyle/>
          <a:p>
            <a:r>
              <a:rPr lang="en-US" sz="14400" dirty="0" smtClean="0"/>
              <a:t>Almost all the things in this room are for you to use.</a:t>
            </a:r>
          </a:p>
          <a:p>
            <a:r>
              <a:rPr lang="en-US" sz="11200" dirty="0" smtClean="0">
                <a:solidFill>
                  <a:srgbClr val="FF0000"/>
                </a:solidFill>
              </a:rPr>
              <a:t>Conditions</a:t>
            </a:r>
            <a:endParaRPr lang="en-US" sz="11200" dirty="0">
              <a:solidFill>
                <a:srgbClr val="FF0000"/>
              </a:solidFill>
            </a:endParaRPr>
          </a:p>
          <a:p>
            <a:pPr marL="685800" indent="-685800">
              <a:buFont typeface="Arial" panose="020B0604020202020204" pitchFamily="34" charset="0"/>
              <a:buChar char="•"/>
            </a:pPr>
            <a:r>
              <a:rPr lang="en-US" sz="11200" dirty="0" smtClean="0">
                <a:solidFill>
                  <a:srgbClr val="FF0000"/>
                </a:solidFill>
              </a:rPr>
              <a:t>Take care of things </a:t>
            </a:r>
            <a:r>
              <a:rPr lang="en-US" sz="11200" i="1" u="sng" dirty="0" smtClean="0">
                <a:solidFill>
                  <a:srgbClr val="FF0000"/>
                </a:solidFill>
              </a:rPr>
              <a:t>better</a:t>
            </a:r>
            <a:r>
              <a:rPr lang="en-US" sz="11200" dirty="0" smtClean="0">
                <a:solidFill>
                  <a:srgbClr val="FF0000"/>
                </a:solidFill>
              </a:rPr>
              <a:t> than if they were your own</a:t>
            </a:r>
          </a:p>
          <a:p>
            <a:pPr marL="685800" indent="-685800">
              <a:buFont typeface="Arial" panose="020B0604020202020204" pitchFamily="34" charset="0"/>
              <a:buChar char="•"/>
            </a:pPr>
            <a:r>
              <a:rPr lang="en-US" sz="11200" dirty="0" smtClean="0">
                <a:solidFill>
                  <a:srgbClr val="FF0000"/>
                </a:solidFill>
              </a:rPr>
              <a:t>Put them back neatly where they belong </a:t>
            </a:r>
            <a:r>
              <a:rPr lang="en-US" sz="11200" i="1" u="sng" dirty="0" smtClean="0">
                <a:solidFill>
                  <a:srgbClr val="FF0000"/>
                </a:solidFill>
              </a:rPr>
              <a:t>before</a:t>
            </a:r>
            <a:r>
              <a:rPr lang="en-US" sz="11200" dirty="0" smtClean="0">
                <a:solidFill>
                  <a:srgbClr val="FF0000"/>
                </a:solidFill>
              </a:rPr>
              <a:t> you leave</a:t>
            </a:r>
          </a:p>
          <a:p>
            <a:pPr marL="685800" indent="-685800">
              <a:buFont typeface="Arial" panose="020B0604020202020204" pitchFamily="34" charset="0"/>
              <a:buChar char="•"/>
            </a:pPr>
            <a:r>
              <a:rPr lang="en-US" sz="11200" dirty="0" smtClean="0">
                <a:solidFill>
                  <a:srgbClr val="FF0000"/>
                </a:solidFill>
              </a:rPr>
              <a:t>You can take supplies with you, just sign out what you’re taking</a:t>
            </a:r>
          </a:p>
          <a:p>
            <a:pPr marL="685800" indent="-685800">
              <a:buFont typeface="Arial" panose="020B0604020202020204" pitchFamily="34" charset="0"/>
              <a:buChar char="•"/>
            </a:pPr>
            <a:r>
              <a:rPr lang="en-US" sz="11200" dirty="0" smtClean="0">
                <a:solidFill>
                  <a:srgbClr val="FF0000"/>
                </a:solidFill>
              </a:rPr>
              <a:t>That’s true for books, too. There are checkout cards inside the covers</a:t>
            </a:r>
          </a:p>
          <a:p>
            <a:pPr marL="685800" indent="-685800">
              <a:buFont typeface="Arial" panose="020B0604020202020204" pitchFamily="34" charset="0"/>
              <a:buChar char="•"/>
            </a:pPr>
            <a:endParaRPr lang="en-US" sz="4800" dirty="0" smtClean="0">
              <a:solidFill>
                <a:srgbClr val="FF0000"/>
              </a:solidFill>
            </a:endParaRPr>
          </a:p>
        </p:txBody>
      </p:sp>
    </p:spTree>
    <p:extLst>
      <p:ext uri="{BB962C8B-B14F-4D97-AF65-F5344CB8AC3E}">
        <p14:creationId xmlns:p14="http://schemas.microsoft.com/office/powerpoint/2010/main" val="19336701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609601"/>
            <a:ext cx="6637468" cy="914399"/>
          </a:xfrm>
        </p:spPr>
        <p:txBody>
          <a:bodyPr>
            <a:noAutofit/>
          </a:bodyPr>
          <a:lstStyle/>
          <a:p>
            <a:r>
              <a:rPr lang="en-US" sz="5400" dirty="0" smtClean="0"/>
              <a:t>Be Respectful:</a:t>
            </a:r>
            <a:endParaRPr lang="en-US" sz="5400" dirty="0"/>
          </a:p>
        </p:txBody>
      </p:sp>
      <p:sp>
        <p:nvSpPr>
          <p:cNvPr id="5" name="Text Placeholder 4"/>
          <p:cNvSpPr>
            <a:spLocks noGrp="1"/>
          </p:cNvSpPr>
          <p:nvPr>
            <p:ph type="body" idx="1"/>
          </p:nvPr>
        </p:nvSpPr>
        <p:spPr>
          <a:xfrm>
            <a:off x="914400" y="1600200"/>
            <a:ext cx="7315199" cy="4648200"/>
          </a:xfrm>
        </p:spPr>
        <p:txBody>
          <a:bodyPr>
            <a:normAutofit fontScale="77500" lnSpcReduction="20000"/>
          </a:bodyPr>
          <a:lstStyle/>
          <a:p>
            <a:r>
              <a:rPr lang="en-US" sz="5100" dirty="0" smtClean="0"/>
              <a:t>Almost all the things in this room are for you to use.</a:t>
            </a:r>
          </a:p>
          <a:p>
            <a:r>
              <a:rPr lang="en-US" sz="5100" dirty="0" smtClean="0">
                <a:solidFill>
                  <a:srgbClr val="FF0000"/>
                </a:solidFill>
              </a:rPr>
              <a:t>Bean Bag Conditions</a:t>
            </a:r>
            <a:endParaRPr lang="en-US" sz="5100" dirty="0">
              <a:solidFill>
                <a:srgbClr val="FF0000"/>
              </a:solidFill>
            </a:endParaRPr>
          </a:p>
          <a:p>
            <a:pPr marL="685800" indent="-685800">
              <a:buFont typeface="Arial" panose="020B0604020202020204" pitchFamily="34" charset="0"/>
              <a:buChar char="•"/>
            </a:pPr>
            <a:r>
              <a:rPr lang="en-US" sz="5100" dirty="0" smtClean="0">
                <a:solidFill>
                  <a:srgbClr val="FF0000"/>
                </a:solidFill>
              </a:rPr>
              <a:t>No bean bags until work time</a:t>
            </a:r>
          </a:p>
          <a:p>
            <a:pPr marL="685800" indent="-685800">
              <a:buFont typeface="Arial" panose="020B0604020202020204" pitchFamily="34" charset="0"/>
              <a:buChar char="•"/>
            </a:pPr>
            <a:r>
              <a:rPr lang="en-US" sz="5100" dirty="0" smtClean="0">
                <a:solidFill>
                  <a:srgbClr val="FF0000"/>
                </a:solidFill>
              </a:rPr>
              <a:t>Spread out bean bags (no bunching!)</a:t>
            </a:r>
          </a:p>
          <a:p>
            <a:pPr marL="685800" indent="-685800">
              <a:buFont typeface="Arial" panose="020B0604020202020204" pitchFamily="34" charset="0"/>
              <a:buChar char="•"/>
            </a:pPr>
            <a:r>
              <a:rPr lang="en-US" sz="5100" dirty="0" smtClean="0">
                <a:solidFill>
                  <a:srgbClr val="FF0000"/>
                </a:solidFill>
              </a:rPr>
              <a:t>1 bean bag per person</a:t>
            </a:r>
          </a:p>
          <a:p>
            <a:pPr marL="685800" indent="-685800">
              <a:buFont typeface="Arial" panose="020B0604020202020204" pitchFamily="34" charset="0"/>
              <a:buChar char="•"/>
            </a:pPr>
            <a:endParaRPr lang="en-US" sz="4800" dirty="0" smtClean="0">
              <a:solidFill>
                <a:srgbClr val="FF0000"/>
              </a:solidFill>
            </a:endParaRPr>
          </a:p>
        </p:txBody>
      </p:sp>
    </p:spTree>
    <p:extLst>
      <p:ext uri="{BB962C8B-B14F-4D97-AF65-F5344CB8AC3E}">
        <p14:creationId xmlns:p14="http://schemas.microsoft.com/office/powerpoint/2010/main" val="15708580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Respectful:</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What do we do when there is a PA (Public Announcement)?</a:t>
            </a:r>
            <a:endParaRPr lang="en-US" sz="4800" dirty="0"/>
          </a:p>
        </p:txBody>
      </p:sp>
    </p:spTree>
    <p:extLst>
      <p:ext uri="{BB962C8B-B14F-4D97-AF65-F5344CB8AC3E}">
        <p14:creationId xmlns:p14="http://schemas.microsoft.com/office/powerpoint/2010/main" val="30802066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Respectful:</a:t>
            </a:r>
            <a:endParaRPr lang="en-US" sz="5400" dirty="0"/>
          </a:p>
        </p:txBody>
      </p:sp>
      <p:sp>
        <p:nvSpPr>
          <p:cNvPr id="5" name="Text Placeholder 4"/>
          <p:cNvSpPr>
            <a:spLocks noGrp="1"/>
          </p:cNvSpPr>
          <p:nvPr>
            <p:ph type="body" idx="1"/>
          </p:nvPr>
        </p:nvSpPr>
        <p:spPr>
          <a:xfrm>
            <a:off x="1258645" y="1981200"/>
            <a:ext cx="6637467" cy="3806413"/>
          </a:xfrm>
        </p:spPr>
        <p:txBody>
          <a:bodyPr>
            <a:normAutofit fontScale="92500" lnSpcReduction="20000"/>
          </a:bodyPr>
          <a:lstStyle/>
          <a:p>
            <a:r>
              <a:rPr lang="en-US" sz="4800" dirty="0" smtClean="0"/>
              <a:t>What do we do when there is an announcement on the PA?</a:t>
            </a:r>
          </a:p>
          <a:p>
            <a:r>
              <a:rPr lang="en-US" sz="4800" dirty="0" smtClean="0">
                <a:solidFill>
                  <a:srgbClr val="FF0000"/>
                </a:solidFill>
              </a:rPr>
              <a:t>Sit still and silent until it is finished.</a:t>
            </a:r>
            <a:endParaRPr lang="en-US" sz="4800" dirty="0">
              <a:solidFill>
                <a:srgbClr val="FF0000"/>
              </a:solidFill>
            </a:endParaRPr>
          </a:p>
        </p:txBody>
      </p:sp>
    </p:spTree>
    <p:extLst>
      <p:ext uri="{BB962C8B-B14F-4D97-AF65-F5344CB8AC3E}">
        <p14:creationId xmlns:p14="http://schemas.microsoft.com/office/powerpoint/2010/main" val="4047583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762001"/>
            <a:ext cx="6829313" cy="1219200"/>
          </a:xfrm>
        </p:spPr>
        <p:txBody>
          <a:bodyPr>
            <a:noAutofit/>
          </a:bodyPr>
          <a:lstStyle/>
          <a:p>
            <a:r>
              <a:rPr lang="en-US" sz="7200" dirty="0" smtClean="0"/>
              <a:t>Be Respectful</a:t>
            </a:r>
            <a:r>
              <a:rPr lang="en-US" sz="5400" dirty="0" smtClean="0"/>
              <a:t>:</a:t>
            </a:r>
            <a:endParaRPr lang="en-US" sz="5400" dirty="0"/>
          </a:p>
        </p:txBody>
      </p:sp>
      <p:sp>
        <p:nvSpPr>
          <p:cNvPr id="5" name="Text Placeholder 4"/>
          <p:cNvSpPr>
            <a:spLocks noGrp="1"/>
          </p:cNvSpPr>
          <p:nvPr>
            <p:ph type="body" idx="1"/>
          </p:nvPr>
        </p:nvSpPr>
        <p:spPr>
          <a:xfrm>
            <a:off x="990600" y="1981200"/>
            <a:ext cx="7315200" cy="4111213"/>
          </a:xfrm>
        </p:spPr>
        <p:txBody>
          <a:bodyPr>
            <a:noAutofit/>
          </a:bodyPr>
          <a:lstStyle/>
          <a:p>
            <a:r>
              <a:rPr lang="en-US" sz="7200" dirty="0" smtClean="0"/>
              <a:t>How do we treat a guest</a:t>
            </a:r>
            <a:r>
              <a:rPr lang="en-US" sz="7200" dirty="0"/>
              <a:t>?</a:t>
            </a:r>
            <a:endParaRPr lang="en-US" sz="7200" dirty="0" smtClean="0"/>
          </a:p>
        </p:txBody>
      </p:sp>
    </p:spTree>
    <p:extLst>
      <p:ext uri="{BB962C8B-B14F-4D97-AF65-F5344CB8AC3E}">
        <p14:creationId xmlns:p14="http://schemas.microsoft.com/office/powerpoint/2010/main" val="42796888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90600" y="685801"/>
            <a:ext cx="6905513" cy="1295400"/>
          </a:xfrm>
        </p:spPr>
        <p:txBody>
          <a:bodyPr>
            <a:noAutofit/>
          </a:bodyPr>
          <a:lstStyle/>
          <a:p>
            <a:r>
              <a:rPr lang="en-US" sz="7200" dirty="0" smtClean="0"/>
              <a:t>Be Respectful:</a:t>
            </a:r>
            <a:endParaRPr lang="en-US" sz="7200" dirty="0"/>
          </a:p>
        </p:txBody>
      </p:sp>
      <p:sp>
        <p:nvSpPr>
          <p:cNvPr id="5" name="Text Placeholder 4"/>
          <p:cNvSpPr>
            <a:spLocks noGrp="1"/>
          </p:cNvSpPr>
          <p:nvPr>
            <p:ph type="body" idx="1"/>
          </p:nvPr>
        </p:nvSpPr>
        <p:spPr>
          <a:xfrm>
            <a:off x="990600" y="1981200"/>
            <a:ext cx="7315200" cy="4111213"/>
          </a:xfrm>
        </p:spPr>
        <p:txBody>
          <a:bodyPr>
            <a:noAutofit/>
          </a:bodyPr>
          <a:lstStyle/>
          <a:p>
            <a:r>
              <a:rPr lang="en-US" sz="4000" dirty="0" smtClean="0"/>
              <a:t>How do we treat a guest?</a:t>
            </a:r>
          </a:p>
          <a:p>
            <a:pPr marL="685800" indent="-685800">
              <a:buFont typeface="Arial" panose="020B0604020202020204" pitchFamily="34" charset="0"/>
              <a:buChar char="•"/>
            </a:pPr>
            <a:r>
              <a:rPr lang="en-US" sz="4000" dirty="0" smtClean="0">
                <a:solidFill>
                  <a:srgbClr val="FF0000"/>
                </a:solidFill>
              </a:rPr>
              <a:t>Greet and introduce yourself</a:t>
            </a:r>
          </a:p>
          <a:p>
            <a:pPr marL="685800" indent="-685800">
              <a:buFont typeface="Arial" panose="020B0604020202020204" pitchFamily="34" charset="0"/>
              <a:buChar char="•"/>
            </a:pPr>
            <a:r>
              <a:rPr lang="en-US" sz="4000" dirty="0" smtClean="0">
                <a:solidFill>
                  <a:srgbClr val="FF0000"/>
                </a:solidFill>
              </a:rPr>
              <a:t>Make a place for them to sit</a:t>
            </a:r>
          </a:p>
          <a:p>
            <a:pPr marL="685800" indent="-685800">
              <a:buFont typeface="Arial" panose="020B0604020202020204" pitchFamily="34" charset="0"/>
              <a:buChar char="•"/>
            </a:pPr>
            <a:r>
              <a:rPr lang="en-US" sz="4000" dirty="0" smtClean="0">
                <a:solidFill>
                  <a:srgbClr val="FF0000"/>
                </a:solidFill>
              </a:rPr>
              <a:t>Get back to business</a:t>
            </a:r>
            <a:endParaRPr lang="en-US" sz="4000" dirty="0">
              <a:solidFill>
                <a:srgbClr val="FF0000"/>
              </a:solidFill>
            </a:endParaRPr>
          </a:p>
        </p:txBody>
      </p:sp>
    </p:spTree>
    <p:extLst>
      <p:ext uri="{BB962C8B-B14F-4D97-AF65-F5344CB8AC3E}">
        <p14:creationId xmlns:p14="http://schemas.microsoft.com/office/powerpoint/2010/main" val="17781461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3000" y="609601"/>
            <a:ext cx="6753113" cy="1371600"/>
          </a:xfrm>
        </p:spPr>
        <p:txBody>
          <a:bodyPr>
            <a:noAutofit/>
          </a:bodyPr>
          <a:lstStyle/>
          <a:p>
            <a:r>
              <a:rPr lang="en-US" sz="7200" dirty="0" smtClean="0"/>
              <a:t>Be Respectful:</a:t>
            </a:r>
            <a:endParaRPr lang="en-US" sz="72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What should you do when you see a friend pass by in the hallway?</a:t>
            </a:r>
            <a:endParaRPr lang="en-US" sz="4800" dirty="0"/>
          </a:p>
        </p:txBody>
      </p:sp>
    </p:spTree>
    <p:extLst>
      <p:ext uri="{BB962C8B-B14F-4D97-AF65-F5344CB8AC3E}">
        <p14:creationId xmlns:p14="http://schemas.microsoft.com/office/powerpoint/2010/main" val="18205923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685801"/>
            <a:ext cx="6829313" cy="1295400"/>
          </a:xfrm>
        </p:spPr>
        <p:txBody>
          <a:bodyPr>
            <a:noAutofit/>
          </a:bodyPr>
          <a:lstStyle/>
          <a:p>
            <a:r>
              <a:rPr lang="en-US" sz="7200" dirty="0" smtClean="0"/>
              <a:t>Be Respectful:</a:t>
            </a:r>
            <a:endParaRPr lang="en-US" sz="7200" dirty="0"/>
          </a:p>
        </p:txBody>
      </p:sp>
      <p:sp>
        <p:nvSpPr>
          <p:cNvPr id="5" name="Text Placeholder 4"/>
          <p:cNvSpPr>
            <a:spLocks noGrp="1"/>
          </p:cNvSpPr>
          <p:nvPr>
            <p:ph type="body" idx="1"/>
          </p:nvPr>
        </p:nvSpPr>
        <p:spPr>
          <a:xfrm>
            <a:off x="1258645" y="1981200"/>
            <a:ext cx="6637467" cy="3806413"/>
          </a:xfrm>
        </p:spPr>
        <p:txBody>
          <a:bodyPr>
            <a:normAutofit lnSpcReduction="10000"/>
          </a:bodyPr>
          <a:lstStyle/>
          <a:p>
            <a:r>
              <a:rPr lang="en-US" sz="4800" dirty="0" smtClean="0"/>
              <a:t>When a friend passes by in the hallway:</a:t>
            </a:r>
          </a:p>
          <a:p>
            <a:pPr marL="685800" indent="-685800">
              <a:buFont typeface="Arial" panose="020B0604020202020204" pitchFamily="34" charset="0"/>
              <a:buChar char="•"/>
            </a:pPr>
            <a:r>
              <a:rPr lang="en-US" sz="4800" dirty="0" smtClean="0">
                <a:solidFill>
                  <a:srgbClr val="FF0000"/>
                </a:solidFill>
              </a:rPr>
              <a:t>Wave</a:t>
            </a:r>
          </a:p>
          <a:p>
            <a:pPr marL="685800" indent="-685800">
              <a:buFont typeface="Arial" panose="020B0604020202020204" pitchFamily="34" charset="0"/>
              <a:buChar char="•"/>
            </a:pPr>
            <a:r>
              <a:rPr lang="en-US" sz="4800" dirty="0" smtClean="0">
                <a:solidFill>
                  <a:srgbClr val="FF0000"/>
                </a:solidFill>
              </a:rPr>
              <a:t>Get back to business</a:t>
            </a:r>
            <a:endParaRPr lang="en-US" sz="4800" dirty="0">
              <a:solidFill>
                <a:srgbClr val="FF0000"/>
              </a:solidFill>
            </a:endParaRPr>
          </a:p>
        </p:txBody>
      </p:sp>
    </p:spTree>
    <p:extLst>
      <p:ext uri="{BB962C8B-B14F-4D97-AF65-F5344CB8AC3E}">
        <p14:creationId xmlns:p14="http://schemas.microsoft.com/office/powerpoint/2010/main" val="3279575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Which way should I come to get to this class?</a:t>
            </a:r>
          </a:p>
          <a:p>
            <a:endParaRPr lang="en-US" sz="4800" dirty="0">
              <a:solidFill>
                <a:srgbClr val="FF0000"/>
              </a:solidFill>
            </a:endParaRPr>
          </a:p>
        </p:txBody>
      </p:sp>
    </p:spTree>
    <p:extLst>
      <p:ext uri="{BB962C8B-B14F-4D97-AF65-F5344CB8AC3E}">
        <p14:creationId xmlns:p14="http://schemas.microsoft.com/office/powerpoint/2010/main" val="33138337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Respectful:</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What should you do if the teacher is still talking when the bell rings?</a:t>
            </a:r>
            <a:endParaRPr lang="en-US" sz="4800" dirty="0"/>
          </a:p>
        </p:txBody>
      </p:sp>
    </p:spTree>
    <p:extLst>
      <p:ext uri="{BB962C8B-B14F-4D97-AF65-F5344CB8AC3E}">
        <p14:creationId xmlns:p14="http://schemas.microsoft.com/office/powerpoint/2010/main" val="12662287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Respectful:</a:t>
            </a:r>
            <a:endParaRPr lang="en-US" sz="5400" dirty="0"/>
          </a:p>
        </p:txBody>
      </p:sp>
      <p:sp>
        <p:nvSpPr>
          <p:cNvPr id="5" name="Text Placeholder 4"/>
          <p:cNvSpPr>
            <a:spLocks noGrp="1"/>
          </p:cNvSpPr>
          <p:nvPr>
            <p:ph type="body" idx="1"/>
          </p:nvPr>
        </p:nvSpPr>
        <p:spPr>
          <a:xfrm>
            <a:off x="1258645" y="1981200"/>
            <a:ext cx="6637467" cy="3806413"/>
          </a:xfrm>
        </p:spPr>
        <p:txBody>
          <a:bodyPr>
            <a:normAutofit fontScale="85000" lnSpcReduction="10000"/>
          </a:bodyPr>
          <a:lstStyle/>
          <a:p>
            <a:r>
              <a:rPr lang="en-US" sz="4800" dirty="0" smtClean="0"/>
              <a:t>What should you do if the teacher is still talking when the bell rings?</a:t>
            </a:r>
          </a:p>
          <a:p>
            <a:r>
              <a:rPr lang="en-US" sz="4800" dirty="0" smtClean="0">
                <a:solidFill>
                  <a:srgbClr val="FF0000"/>
                </a:solidFill>
              </a:rPr>
              <a:t>Sit still and wait for her to finish before packing up and leaving.</a:t>
            </a:r>
            <a:endParaRPr lang="en-US" sz="4800" dirty="0">
              <a:solidFill>
                <a:srgbClr val="FF0000"/>
              </a:solidFill>
            </a:endParaRPr>
          </a:p>
        </p:txBody>
      </p:sp>
    </p:spTree>
    <p:extLst>
      <p:ext uri="{BB962C8B-B14F-4D97-AF65-F5344CB8AC3E}">
        <p14:creationId xmlns:p14="http://schemas.microsoft.com/office/powerpoint/2010/main" val="30485069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a Good Citizen:</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What should you be doing during work time?</a:t>
            </a:r>
            <a:endParaRPr lang="en-US" sz="4800" dirty="0"/>
          </a:p>
        </p:txBody>
      </p:sp>
    </p:spTree>
    <p:extLst>
      <p:ext uri="{BB962C8B-B14F-4D97-AF65-F5344CB8AC3E}">
        <p14:creationId xmlns:p14="http://schemas.microsoft.com/office/powerpoint/2010/main" val="40177684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457201"/>
            <a:ext cx="6637468" cy="914399"/>
          </a:xfrm>
        </p:spPr>
        <p:txBody>
          <a:bodyPr>
            <a:noAutofit/>
          </a:bodyPr>
          <a:lstStyle/>
          <a:p>
            <a:r>
              <a:rPr lang="en-US" sz="5400" dirty="0" smtClean="0"/>
              <a:t>Be a Good Citizen:</a:t>
            </a:r>
            <a:endParaRPr lang="en-US" sz="5400" dirty="0"/>
          </a:p>
        </p:txBody>
      </p:sp>
      <p:sp>
        <p:nvSpPr>
          <p:cNvPr id="5" name="Text Placeholder 4"/>
          <p:cNvSpPr>
            <a:spLocks noGrp="1"/>
          </p:cNvSpPr>
          <p:nvPr>
            <p:ph type="body" idx="1"/>
          </p:nvPr>
        </p:nvSpPr>
        <p:spPr>
          <a:xfrm>
            <a:off x="533400" y="1371600"/>
            <a:ext cx="8153400" cy="4953000"/>
          </a:xfrm>
        </p:spPr>
        <p:txBody>
          <a:bodyPr>
            <a:noAutofit/>
          </a:bodyPr>
          <a:lstStyle/>
          <a:p>
            <a:r>
              <a:rPr lang="en-US" sz="3200" dirty="0" smtClean="0"/>
              <a:t>What should you do during work time?</a:t>
            </a:r>
          </a:p>
          <a:p>
            <a:pPr marL="685800" indent="-685800">
              <a:buFont typeface="Arial" panose="020B0604020202020204" pitchFamily="34" charset="0"/>
              <a:buChar char="•"/>
            </a:pPr>
            <a:r>
              <a:rPr lang="en-US" sz="3200" dirty="0" smtClean="0">
                <a:solidFill>
                  <a:srgbClr val="FF0000"/>
                </a:solidFill>
              </a:rPr>
              <a:t>Homework</a:t>
            </a:r>
          </a:p>
          <a:p>
            <a:pPr marL="685800" indent="-685800">
              <a:buFont typeface="Arial" panose="020B0604020202020204" pitchFamily="34" charset="0"/>
              <a:buChar char="•"/>
            </a:pPr>
            <a:r>
              <a:rPr lang="en-US" sz="3200" dirty="0" smtClean="0">
                <a:solidFill>
                  <a:srgbClr val="FF0000"/>
                </a:solidFill>
              </a:rPr>
              <a:t>Review notes/study</a:t>
            </a:r>
          </a:p>
          <a:p>
            <a:pPr marL="685800" indent="-685800">
              <a:buFont typeface="Arial" panose="020B0604020202020204" pitchFamily="34" charset="0"/>
              <a:buChar char="•"/>
            </a:pPr>
            <a:r>
              <a:rPr lang="en-US" sz="3200" dirty="0" smtClean="0">
                <a:solidFill>
                  <a:srgbClr val="FF0000"/>
                </a:solidFill>
              </a:rPr>
              <a:t>Ask about something you did not understand</a:t>
            </a:r>
          </a:p>
          <a:p>
            <a:pPr marL="685800" indent="-685800">
              <a:buFont typeface="Arial" panose="020B0604020202020204" pitchFamily="34" charset="0"/>
              <a:buChar char="•"/>
            </a:pPr>
            <a:r>
              <a:rPr lang="en-US" sz="3200" dirty="0" smtClean="0">
                <a:solidFill>
                  <a:srgbClr val="FF0000"/>
                </a:solidFill>
              </a:rPr>
              <a:t>Finish tests</a:t>
            </a:r>
          </a:p>
          <a:p>
            <a:pPr marL="685800" indent="-685800">
              <a:buFont typeface="Arial" panose="020B0604020202020204" pitchFamily="34" charset="0"/>
              <a:buChar char="•"/>
            </a:pPr>
            <a:r>
              <a:rPr lang="en-US" sz="3200" dirty="0" smtClean="0">
                <a:solidFill>
                  <a:srgbClr val="FF0000"/>
                </a:solidFill>
              </a:rPr>
              <a:t>Read</a:t>
            </a:r>
          </a:p>
          <a:p>
            <a:pPr marL="685800" indent="-685800">
              <a:buFont typeface="Arial" panose="020B0604020202020204" pitchFamily="34" charset="0"/>
              <a:buChar char="•"/>
            </a:pPr>
            <a:r>
              <a:rPr lang="en-US" sz="3200" dirty="0" smtClean="0">
                <a:solidFill>
                  <a:srgbClr val="FF0000"/>
                </a:solidFill>
              </a:rPr>
              <a:t>Make the most of EVERY MINUTE you are in school</a:t>
            </a:r>
            <a:endParaRPr lang="en-US" sz="3200" dirty="0">
              <a:solidFill>
                <a:srgbClr val="FF0000"/>
              </a:solidFill>
            </a:endParaRPr>
          </a:p>
        </p:txBody>
      </p:sp>
    </p:spTree>
    <p:extLst>
      <p:ext uri="{BB962C8B-B14F-4D97-AF65-F5344CB8AC3E}">
        <p14:creationId xmlns:p14="http://schemas.microsoft.com/office/powerpoint/2010/main" val="7431201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Expect this routine:</a:t>
            </a:r>
            <a:endParaRPr lang="en-US" sz="5400" dirty="0"/>
          </a:p>
        </p:txBody>
      </p:sp>
      <p:sp>
        <p:nvSpPr>
          <p:cNvPr id="5" name="Text Placeholder 4"/>
          <p:cNvSpPr>
            <a:spLocks noGrp="1"/>
          </p:cNvSpPr>
          <p:nvPr>
            <p:ph type="body" idx="1"/>
          </p:nvPr>
        </p:nvSpPr>
        <p:spPr>
          <a:xfrm>
            <a:off x="1258645" y="1981200"/>
            <a:ext cx="6637467" cy="3806413"/>
          </a:xfrm>
        </p:spPr>
        <p:txBody>
          <a:bodyPr>
            <a:normAutofit fontScale="92500" lnSpcReduction="20000"/>
          </a:bodyPr>
          <a:lstStyle/>
          <a:p>
            <a:pPr marL="685800" indent="-685800">
              <a:buFont typeface="Arial" panose="020B0604020202020204" pitchFamily="34" charset="0"/>
              <a:buChar char="•"/>
            </a:pPr>
            <a:r>
              <a:rPr lang="en-US" sz="4800" dirty="0" smtClean="0"/>
              <a:t>Warm-up/attendance</a:t>
            </a:r>
          </a:p>
          <a:p>
            <a:pPr marL="685800" indent="-685800">
              <a:buFont typeface="Arial" panose="020B0604020202020204" pitchFamily="34" charset="0"/>
              <a:buChar char="•"/>
            </a:pPr>
            <a:r>
              <a:rPr lang="en-US" sz="4800" dirty="0" smtClean="0"/>
              <a:t>Review of homework/announcements</a:t>
            </a:r>
          </a:p>
          <a:p>
            <a:pPr marL="685800" indent="-685800">
              <a:buFont typeface="Arial" panose="020B0604020202020204" pitchFamily="34" charset="0"/>
              <a:buChar char="•"/>
            </a:pPr>
            <a:r>
              <a:rPr lang="en-US" sz="4800" dirty="0" smtClean="0"/>
              <a:t>Work time</a:t>
            </a:r>
            <a:endParaRPr lang="en-US" sz="4800" dirty="0"/>
          </a:p>
        </p:txBody>
      </p:sp>
    </p:spTree>
    <p:extLst>
      <p:ext uri="{BB962C8B-B14F-4D97-AF65-F5344CB8AC3E}">
        <p14:creationId xmlns:p14="http://schemas.microsoft.com/office/powerpoint/2010/main" val="19264785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Expect this routine:</a:t>
            </a:r>
            <a:endParaRPr lang="en-US" sz="5400" dirty="0"/>
          </a:p>
        </p:txBody>
      </p:sp>
      <p:sp>
        <p:nvSpPr>
          <p:cNvPr id="5" name="Text Placeholder 4"/>
          <p:cNvSpPr>
            <a:spLocks noGrp="1"/>
          </p:cNvSpPr>
          <p:nvPr>
            <p:ph type="body" idx="1"/>
          </p:nvPr>
        </p:nvSpPr>
        <p:spPr>
          <a:xfrm>
            <a:off x="1258645" y="1981200"/>
            <a:ext cx="6637467" cy="3806413"/>
          </a:xfrm>
        </p:spPr>
        <p:txBody>
          <a:bodyPr>
            <a:noAutofit/>
          </a:bodyPr>
          <a:lstStyle/>
          <a:p>
            <a:r>
              <a:rPr lang="en-US" sz="5400" dirty="0" smtClean="0">
                <a:solidFill>
                  <a:srgbClr val="FF0000"/>
                </a:solidFill>
              </a:rPr>
              <a:t>You will not be allowed to leave the room (if at all) until work time</a:t>
            </a:r>
            <a:endParaRPr lang="en-US" sz="5400" dirty="0">
              <a:solidFill>
                <a:srgbClr val="FF0000"/>
              </a:solidFill>
            </a:endParaRPr>
          </a:p>
        </p:txBody>
      </p:sp>
    </p:spTree>
    <p:extLst>
      <p:ext uri="{BB962C8B-B14F-4D97-AF65-F5344CB8AC3E}">
        <p14:creationId xmlns:p14="http://schemas.microsoft.com/office/powerpoint/2010/main" val="3690242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Expect this routine:</a:t>
            </a:r>
            <a:endParaRPr lang="en-US" sz="5400" dirty="0"/>
          </a:p>
        </p:txBody>
      </p:sp>
      <p:sp>
        <p:nvSpPr>
          <p:cNvPr id="5" name="Text Placeholder 4"/>
          <p:cNvSpPr>
            <a:spLocks noGrp="1"/>
          </p:cNvSpPr>
          <p:nvPr>
            <p:ph type="body" idx="1"/>
          </p:nvPr>
        </p:nvSpPr>
        <p:spPr>
          <a:xfrm>
            <a:off x="1258645" y="1981200"/>
            <a:ext cx="6637467" cy="3806413"/>
          </a:xfrm>
        </p:spPr>
        <p:txBody>
          <a:bodyPr>
            <a:normAutofit fontScale="92500" lnSpcReduction="20000"/>
          </a:bodyPr>
          <a:lstStyle/>
          <a:p>
            <a:pPr marL="685800" indent="-685800">
              <a:buFont typeface="Arial" panose="020B0604020202020204" pitchFamily="34" charset="0"/>
              <a:buChar char="•"/>
            </a:pPr>
            <a:r>
              <a:rPr lang="en-US" sz="4800" dirty="0" smtClean="0"/>
              <a:t>Warm-up/attendance</a:t>
            </a:r>
          </a:p>
          <a:p>
            <a:pPr marL="685800" indent="-685800">
              <a:buFont typeface="Arial" panose="020B0604020202020204" pitchFamily="34" charset="0"/>
              <a:buChar char="•"/>
            </a:pPr>
            <a:r>
              <a:rPr lang="en-US" sz="4800" dirty="0" smtClean="0"/>
              <a:t>Review of homework/announcements</a:t>
            </a:r>
          </a:p>
          <a:p>
            <a:pPr marL="685800" indent="-685800">
              <a:buFont typeface="Arial" panose="020B0604020202020204" pitchFamily="34" charset="0"/>
              <a:buChar char="•"/>
            </a:pPr>
            <a:r>
              <a:rPr lang="en-US" sz="4800" dirty="0" smtClean="0"/>
              <a:t>Work time</a:t>
            </a:r>
            <a:endParaRPr lang="en-US" sz="4800" dirty="0"/>
          </a:p>
        </p:txBody>
      </p:sp>
    </p:spTree>
    <p:extLst>
      <p:ext uri="{BB962C8B-B14F-4D97-AF65-F5344CB8AC3E}">
        <p14:creationId xmlns:p14="http://schemas.microsoft.com/office/powerpoint/2010/main" val="620550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533400"/>
            <a:ext cx="6753113" cy="1143000"/>
          </a:xfrm>
        </p:spPr>
        <p:txBody>
          <a:bodyPr>
            <a:noAutofit/>
          </a:bodyPr>
          <a:lstStyle/>
          <a:p>
            <a:r>
              <a:rPr lang="en-US" sz="6600" dirty="0" smtClean="0"/>
              <a:t>Golden Tickets:</a:t>
            </a:r>
            <a:endParaRPr lang="en-US" sz="6600" dirty="0"/>
          </a:p>
        </p:txBody>
      </p:sp>
      <p:sp>
        <p:nvSpPr>
          <p:cNvPr id="5" name="Text Placeholder 4"/>
          <p:cNvSpPr>
            <a:spLocks noGrp="1"/>
          </p:cNvSpPr>
          <p:nvPr>
            <p:ph type="body" idx="1"/>
          </p:nvPr>
        </p:nvSpPr>
        <p:spPr>
          <a:xfrm>
            <a:off x="914400" y="1676400"/>
            <a:ext cx="7467600" cy="4419600"/>
          </a:xfrm>
        </p:spPr>
        <p:txBody>
          <a:bodyPr>
            <a:noAutofit/>
          </a:bodyPr>
          <a:lstStyle/>
          <a:p>
            <a:r>
              <a:rPr lang="en-US" sz="4400" dirty="0" smtClean="0"/>
              <a:t>Each Resource you can earn a total of 4 tickets!</a:t>
            </a:r>
          </a:p>
          <a:p>
            <a:pPr marL="914400" indent="-914400">
              <a:buAutoNum type="arabicPeriod"/>
            </a:pPr>
            <a:r>
              <a:rPr lang="en-US" sz="3600" dirty="0" smtClean="0">
                <a:solidFill>
                  <a:srgbClr val="FF0000"/>
                </a:solidFill>
              </a:rPr>
              <a:t>Being on time</a:t>
            </a:r>
          </a:p>
          <a:p>
            <a:pPr marL="914400" indent="-914400">
              <a:buAutoNum type="arabicPeriod"/>
            </a:pPr>
            <a:r>
              <a:rPr lang="en-US" sz="3600" dirty="0" smtClean="0">
                <a:solidFill>
                  <a:srgbClr val="FF0000"/>
                </a:solidFill>
              </a:rPr>
              <a:t>Bringing your supplies </a:t>
            </a:r>
          </a:p>
          <a:p>
            <a:pPr marL="914400" indent="-914400">
              <a:buAutoNum type="arabicPeriod"/>
            </a:pPr>
            <a:r>
              <a:rPr lang="en-US" sz="3600" dirty="0" smtClean="0">
                <a:solidFill>
                  <a:srgbClr val="FF0000"/>
                </a:solidFill>
              </a:rPr>
              <a:t>Participating in the warm-up</a:t>
            </a:r>
          </a:p>
          <a:p>
            <a:pPr marL="914400" indent="-914400">
              <a:buAutoNum type="arabicPeriod"/>
            </a:pPr>
            <a:r>
              <a:rPr lang="en-US" sz="3600" dirty="0" smtClean="0">
                <a:solidFill>
                  <a:srgbClr val="FF0000"/>
                </a:solidFill>
              </a:rPr>
              <a:t>Using your work time wisely</a:t>
            </a:r>
            <a:endParaRPr lang="en-US" sz="3600" dirty="0">
              <a:solidFill>
                <a:srgbClr val="FF0000"/>
              </a:solidFill>
            </a:endParaRPr>
          </a:p>
        </p:txBody>
      </p:sp>
    </p:spTree>
    <p:extLst>
      <p:ext uri="{BB962C8B-B14F-4D97-AF65-F5344CB8AC3E}">
        <p14:creationId xmlns:p14="http://schemas.microsoft.com/office/powerpoint/2010/main" val="197812828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533400"/>
            <a:ext cx="6753113" cy="1143000"/>
          </a:xfrm>
        </p:spPr>
        <p:txBody>
          <a:bodyPr>
            <a:noAutofit/>
          </a:bodyPr>
          <a:lstStyle/>
          <a:p>
            <a:pPr algn="ctr"/>
            <a:r>
              <a:rPr lang="en-US" sz="6600" dirty="0" smtClean="0"/>
              <a:t>wiki:</a:t>
            </a:r>
            <a:endParaRPr lang="en-US" sz="6600" dirty="0"/>
          </a:p>
        </p:txBody>
      </p:sp>
      <p:sp>
        <p:nvSpPr>
          <p:cNvPr id="5" name="Text Placeholder 4"/>
          <p:cNvSpPr>
            <a:spLocks noGrp="1"/>
          </p:cNvSpPr>
          <p:nvPr>
            <p:ph type="body" idx="1"/>
          </p:nvPr>
        </p:nvSpPr>
        <p:spPr>
          <a:xfrm>
            <a:off x="914400" y="1676400"/>
            <a:ext cx="7467600" cy="4419600"/>
          </a:xfrm>
        </p:spPr>
        <p:txBody>
          <a:bodyPr>
            <a:noAutofit/>
          </a:bodyPr>
          <a:lstStyle/>
          <a:p>
            <a:endParaRPr lang="en-US" sz="4400" dirty="0" smtClean="0"/>
          </a:p>
          <a:p>
            <a:r>
              <a:rPr lang="en-US" sz="4400" dirty="0" smtClean="0"/>
              <a:t>Check it out:</a:t>
            </a:r>
          </a:p>
          <a:p>
            <a:pPr marL="914400" indent="-914400">
              <a:buAutoNum type="arabicPeriod"/>
            </a:pPr>
            <a:endParaRPr lang="en-US" sz="4400" dirty="0">
              <a:solidFill>
                <a:srgbClr val="FF0000"/>
              </a:solidFill>
            </a:endParaRPr>
          </a:p>
          <a:p>
            <a:r>
              <a:rPr lang="en-US" sz="3600" dirty="0">
                <a:solidFill>
                  <a:srgbClr val="FF0000"/>
                </a:solidFill>
                <a:hlinkClick r:id="rId2"/>
              </a:rPr>
              <a:t>https://</a:t>
            </a:r>
            <a:r>
              <a:rPr lang="en-US" sz="3600" dirty="0" smtClean="0">
                <a:solidFill>
                  <a:srgbClr val="FF0000"/>
                </a:solidFill>
                <a:hlinkClick r:id="rId2"/>
              </a:rPr>
              <a:t>bdmsell.wikispaces.com</a:t>
            </a:r>
            <a:endParaRPr lang="en-US" sz="3600" dirty="0" smtClean="0">
              <a:solidFill>
                <a:srgbClr val="FF0000"/>
              </a:solidFill>
            </a:endParaRPr>
          </a:p>
          <a:p>
            <a:endParaRPr lang="en-US" sz="3600" dirty="0" smtClean="0">
              <a:solidFill>
                <a:srgbClr val="FF0000"/>
              </a:solidFill>
            </a:endParaRPr>
          </a:p>
          <a:p>
            <a:endParaRPr lang="en-US" sz="3600" dirty="0" smtClean="0">
              <a:solidFill>
                <a:srgbClr val="FF0000"/>
              </a:solidFill>
            </a:endParaRPr>
          </a:p>
        </p:txBody>
      </p:sp>
    </p:spTree>
    <p:extLst>
      <p:ext uri="{BB962C8B-B14F-4D97-AF65-F5344CB8AC3E}">
        <p14:creationId xmlns:p14="http://schemas.microsoft.com/office/powerpoint/2010/main" val="26379479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1258645" y="1981200"/>
            <a:ext cx="6637467" cy="3806413"/>
          </a:xfrm>
        </p:spPr>
        <p:txBody>
          <a:bodyPr>
            <a:normAutofit fontScale="85000" lnSpcReduction="20000"/>
          </a:bodyPr>
          <a:lstStyle/>
          <a:p>
            <a:r>
              <a:rPr lang="en-US" sz="4800" dirty="0" smtClean="0"/>
              <a:t>Which way should I come to get to this class?</a:t>
            </a:r>
          </a:p>
          <a:p>
            <a:r>
              <a:rPr lang="en-US" sz="4800" dirty="0" smtClean="0">
                <a:solidFill>
                  <a:srgbClr val="FF0000"/>
                </a:solidFill>
              </a:rPr>
              <a:t>Use the hallway of your grade-level floor until you get to the 2 stairwells closest to 201 to come up or down.</a:t>
            </a:r>
          </a:p>
          <a:p>
            <a:endParaRPr lang="en-US" sz="4800" dirty="0">
              <a:solidFill>
                <a:srgbClr val="FF0000"/>
              </a:solidFill>
            </a:endParaRPr>
          </a:p>
        </p:txBody>
      </p:sp>
    </p:spTree>
    <p:extLst>
      <p:ext uri="{BB962C8B-B14F-4D97-AF65-F5344CB8AC3E}">
        <p14:creationId xmlns:p14="http://schemas.microsoft.com/office/powerpoint/2010/main" val="809072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How should I enter the class?</a:t>
            </a:r>
            <a:endParaRPr lang="en-US" sz="4800" dirty="0"/>
          </a:p>
        </p:txBody>
      </p:sp>
    </p:spTree>
    <p:extLst>
      <p:ext uri="{BB962C8B-B14F-4D97-AF65-F5344CB8AC3E}">
        <p14:creationId xmlns:p14="http://schemas.microsoft.com/office/powerpoint/2010/main" val="2480210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1258645" y="1981200"/>
            <a:ext cx="6637467" cy="3806413"/>
          </a:xfrm>
        </p:spPr>
        <p:txBody>
          <a:bodyPr>
            <a:normAutofit lnSpcReduction="10000"/>
          </a:bodyPr>
          <a:lstStyle/>
          <a:p>
            <a:r>
              <a:rPr lang="en-US" sz="4800" dirty="0" smtClean="0"/>
              <a:t>How should I enter the class?</a:t>
            </a:r>
          </a:p>
          <a:p>
            <a:r>
              <a:rPr lang="en-US" sz="4800" dirty="0" smtClean="0">
                <a:solidFill>
                  <a:srgbClr val="FF0000"/>
                </a:solidFill>
              </a:rPr>
              <a:t>Walking, quietly, single file, with self-control</a:t>
            </a:r>
            <a:endParaRPr lang="en-US" sz="4800" dirty="0">
              <a:solidFill>
                <a:srgbClr val="FF0000"/>
              </a:solidFill>
            </a:endParaRPr>
          </a:p>
        </p:txBody>
      </p:sp>
    </p:spTree>
    <p:extLst>
      <p:ext uri="{BB962C8B-B14F-4D97-AF65-F5344CB8AC3E}">
        <p14:creationId xmlns:p14="http://schemas.microsoft.com/office/powerpoint/2010/main" val="1787597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1258645" y="1981200"/>
            <a:ext cx="6637467" cy="3806413"/>
          </a:xfrm>
        </p:spPr>
        <p:txBody>
          <a:bodyPr>
            <a:normAutofit/>
          </a:bodyPr>
          <a:lstStyle/>
          <a:p>
            <a:r>
              <a:rPr lang="en-US" sz="4800" dirty="0" smtClean="0"/>
              <a:t>Once the bell rings, when am I allowed to leave the classroom?</a:t>
            </a:r>
          </a:p>
        </p:txBody>
      </p:sp>
    </p:spTree>
    <p:extLst>
      <p:ext uri="{BB962C8B-B14F-4D97-AF65-F5344CB8AC3E}">
        <p14:creationId xmlns:p14="http://schemas.microsoft.com/office/powerpoint/2010/main" val="210009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8645" y="1066801"/>
            <a:ext cx="6637468" cy="914399"/>
          </a:xfrm>
        </p:spPr>
        <p:txBody>
          <a:bodyPr>
            <a:noAutofit/>
          </a:bodyPr>
          <a:lstStyle/>
          <a:p>
            <a:r>
              <a:rPr lang="en-US" sz="5400" dirty="0" smtClean="0"/>
              <a:t>Be Safe:</a:t>
            </a:r>
            <a:endParaRPr lang="en-US" sz="5400" dirty="0"/>
          </a:p>
        </p:txBody>
      </p:sp>
      <p:sp>
        <p:nvSpPr>
          <p:cNvPr id="5" name="Text Placeholder 4"/>
          <p:cNvSpPr>
            <a:spLocks noGrp="1"/>
          </p:cNvSpPr>
          <p:nvPr>
            <p:ph type="body" idx="1"/>
          </p:nvPr>
        </p:nvSpPr>
        <p:spPr>
          <a:xfrm>
            <a:off x="1258645" y="1981200"/>
            <a:ext cx="6637467" cy="3886200"/>
          </a:xfrm>
        </p:spPr>
        <p:txBody>
          <a:bodyPr>
            <a:normAutofit fontScale="85000" lnSpcReduction="20000"/>
          </a:bodyPr>
          <a:lstStyle/>
          <a:p>
            <a:r>
              <a:rPr lang="en-US" sz="4800" dirty="0" smtClean="0"/>
              <a:t>Once the bell rings, when am I allowed to leave the classroom?</a:t>
            </a:r>
          </a:p>
          <a:p>
            <a:r>
              <a:rPr lang="en-US" sz="4800" dirty="0" smtClean="0">
                <a:solidFill>
                  <a:srgbClr val="FF0000"/>
                </a:solidFill>
              </a:rPr>
              <a:t>You may only leave with permission, which means a </a:t>
            </a:r>
            <a:r>
              <a:rPr lang="en-US" sz="4800" i="1" dirty="0" smtClean="0">
                <a:solidFill>
                  <a:srgbClr val="FF0000"/>
                </a:solidFill>
              </a:rPr>
              <a:t>signed planner</a:t>
            </a:r>
            <a:r>
              <a:rPr lang="en-US" sz="4800" dirty="0" smtClean="0">
                <a:solidFill>
                  <a:srgbClr val="FF0000"/>
                </a:solidFill>
              </a:rPr>
              <a:t>, until the end of class.</a:t>
            </a:r>
          </a:p>
        </p:txBody>
      </p:sp>
    </p:spTree>
    <p:extLst>
      <p:ext uri="{BB962C8B-B14F-4D97-AF65-F5344CB8AC3E}">
        <p14:creationId xmlns:p14="http://schemas.microsoft.com/office/powerpoint/2010/main" val="38967648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233</TotalTime>
  <Words>1140</Words>
  <Application>Microsoft Office PowerPoint</Application>
  <PresentationFormat>On-screen Show (4:3)</PresentationFormat>
  <Paragraphs>180</Paragraphs>
  <Slides>48</Slides>
  <Notes>3</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Austin</vt:lpstr>
      <vt:lpstr>Welcome to the ELL Classroom!</vt:lpstr>
      <vt:lpstr>Do we know each other?</vt:lpstr>
      <vt:lpstr>ELL Expectations:</vt:lpstr>
      <vt:lpstr>Be Safe:</vt:lpstr>
      <vt:lpstr>Be Safe:</vt:lpstr>
      <vt:lpstr>Be Safe:</vt:lpstr>
      <vt:lpstr>Be Safe:</vt:lpstr>
      <vt:lpstr>Be Safe:</vt:lpstr>
      <vt:lpstr>Be Safe:</vt:lpstr>
      <vt:lpstr>Be Safe:</vt:lpstr>
      <vt:lpstr>Be Safe:</vt:lpstr>
      <vt:lpstr>Be Safe:</vt:lpstr>
      <vt:lpstr>Be Safe:</vt:lpstr>
      <vt:lpstr>Be Safe:</vt:lpstr>
      <vt:lpstr>Be Safe:</vt:lpstr>
      <vt:lpstr>Be Safe:</vt:lpstr>
      <vt:lpstr>Be Responsible:</vt:lpstr>
      <vt:lpstr>Be Responsible:</vt:lpstr>
      <vt:lpstr>Be Responsible:</vt:lpstr>
      <vt:lpstr>Be Responsible:</vt:lpstr>
      <vt:lpstr>Be Responsible:</vt:lpstr>
      <vt:lpstr>Be Responsible:</vt:lpstr>
      <vt:lpstr>Be Responsible:</vt:lpstr>
      <vt:lpstr>Be Responsible:</vt:lpstr>
      <vt:lpstr>Be Responsible:</vt:lpstr>
      <vt:lpstr>Be Responsible:</vt:lpstr>
      <vt:lpstr>Be Responsible:</vt:lpstr>
      <vt:lpstr>Be Responsible:</vt:lpstr>
      <vt:lpstr>Be Responsible:</vt:lpstr>
      <vt:lpstr>Be Respectful:</vt:lpstr>
      <vt:lpstr>Be Respectful:</vt:lpstr>
      <vt:lpstr>Be Respectful:</vt:lpstr>
      <vt:lpstr>Be Respectful:</vt:lpstr>
      <vt:lpstr>Be Respectful:</vt:lpstr>
      <vt:lpstr>Be Respectful:</vt:lpstr>
      <vt:lpstr>Be Respectful:</vt:lpstr>
      <vt:lpstr>Be Respectful:</vt:lpstr>
      <vt:lpstr>Be Respectful:</vt:lpstr>
      <vt:lpstr>Be Respectful:</vt:lpstr>
      <vt:lpstr>Be Respectful:</vt:lpstr>
      <vt:lpstr>Be Respectful:</vt:lpstr>
      <vt:lpstr>Be a Good Citizen:</vt:lpstr>
      <vt:lpstr>Be a Good Citizen:</vt:lpstr>
      <vt:lpstr>Expect this routine:</vt:lpstr>
      <vt:lpstr>Expect this routine:</vt:lpstr>
      <vt:lpstr>Expect this routine:</vt:lpstr>
      <vt:lpstr>Golden Tickets:</vt:lpstr>
      <vt:lpstr>wiki: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ELL Classroom!</dc:title>
  <dc:creator>Windows User</dc:creator>
  <cp:lastModifiedBy>Windows User</cp:lastModifiedBy>
  <cp:revision>50</cp:revision>
  <dcterms:created xsi:type="dcterms:W3CDTF">2014-07-09T13:03:52Z</dcterms:created>
  <dcterms:modified xsi:type="dcterms:W3CDTF">2014-07-11T15:01:03Z</dcterms:modified>
</cp:coreProperties>
</file>